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  <p:sldMasterId id="2147483877" r:id="rId2"/>
  </p:sldMasterIdLst>
  <p:notesMasterIdLst>
    <p:notesMasterId r:id="rId66"/>
  </p:notesMasterIdLst>
  <p:sldIdLst>
    <p:sldId id="256" r:id="rId3"/>
    <p:sldId id="363" r:id="rId4"/>
    <p:sldId id="364" r:id="rId5"/>
    <p:sldId id="365" r:id="rId6"/>
    <p:sldId id="366" r:id="rId7"/>
    <p:sldId id="346" r:id="rId8"/>
    <p:sldId id="367" r:id="rId9"/>
    <p:sldId id="368" r:id="rId10"/>
    <p:sldId id="369" r:id="rId11"/>
    <p:sldId id="370" r:id="rId12"/>
    <p:sldId id="358" r:id="rId13"/>
    <p:sldId id="280" r:id="rId14"/>
    <p:sldId id="371" r:id="rId15"/>
    <p:sldId id="282" r:id="rId16"/>
    <p:sldId id="283" r:id="rId17"/>
    <p:sldId id="372" r:id="rId18"/>
    <p:sldId id="337" r:id="rId19"/>
    <p:sldId id="347" r:id="rId20"/>
    <p:sldId id="348" r:id="rId21"/>
    <p:sldId id="284" r:id="rId22"/>
    <p:sldId id="287" r:id="rId23"/>
    <p:sldId id="286" r:id="rId24"/>
    <p:sldId id="289" r:id="rId25"/>
    <p:sldId id="290" r:id="rId26"/>
    <p:sldId id="351" r:id="rId27"/>
    <p:sldId id="352" r:id="rId28"/>
    <p:sldId id="353" r:id="rId29"/>
    <p:sldId id="354" r:id="rId30"/>
    <p:sldId id="355" r:id="rId31"/>
    <p:sldId id="356" r:id="rId32"/>
    <p:sldId id="292" r:id="rId33"/>
    <p:sldId id="291" r:id="rId34"/>
    <p:sldId id="294" r:id="rId35"/>
    <p:sldId id="330" r:id="rId36"/>
    <p:sldId id="304" r:id="rId37"/>
    <p:sldId id="296" r:id="rId38"/>
    <p:sldId id="299" r:id="rId39"/>
    <p:sldId id="302" r:id="rId40"/>
    <p:sldId id="303" r:id="rId41"/>
    <p:sldId id="298" r:id="rId42"/>
    <p:sldId id="297" r:id="rId43"/>
    <p:sldId id="305" r:id="rId44"/>
    <p:sldId id="313" r:id="rId45"/>
    <p:sldId id="349" r:id="rId46"/>
    <p:sldId id="350" r:id="rId47"/>
    <p:sldId id="306" r:id="rId48"/>
    <p:sldId id="308" r:id="rId49"/>
    <p:sldId id="312" r:id="rId50"/>
    <p:sldId id="310" r:id="rId51"/>
    <p:sldId id="311" r:id="rId52"/>
    <p:sldId id="314" r:id="rId53"/>
    <p:sldId id="315" r:id="rId54"/>
    <p:sldId id="357" r:id="rId55"/>
    <p:sldId id="317" r:id="rId56"/>
    <p:sldId id="359" r:id="rId57"/>
    <p:sldId id="361" r:id="rId58"/>
    <p:sldId id="362" r:id="rId59"/>
    <p:sldId id="338" r:id="rId60"/>
    <p:sldId id="339" r:id="rId61"/>
    <p:sldId id="343" r:id="rId62"/>
    <p:sldId id="340" r:id="rId63"/>
    <p:sldId id="341" r:id="rId64"/>
    <p:sldId id="281" r:id="rId6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5E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86" autoAdjust="0"/>
  </p:normalViewPr>
  <p:slideViewPr>
    <p:cSldViewPr>
      <p:cViewPr varScale="1">
        <p:scale>
          <a:sx n="109" d="100"/>
          <a:sy n="109" d="100"/>
        </p:scale>
        <p:origin x="1930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5DA5EFA-BEA6-49F7-8801-69D9542859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5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2501D37-E6A3-42BF-8F17-888240CAB15B}" type="slidenum">
              <a:rPr lang="zh-CN" altLang="en-US" smtClean="0">
                <a:latin typeface="Arial" panose="020B0604020202020204" pitchFamily="34" charset="0"/>
              </a:rPr>
              <a:pPr/>
              <a:t>22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9896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4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9FEAC-2858-416F-A4F6-E1735B7522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49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395DA87-6027-454D-94A5-DE457BA1F119}" type="slidenum">
              <a:rPr lang="zh-CN" altLang="en-US" smtClean="0">
                <a:latin typeface="Arial" panose="020B0604020202020204" pitchFamily="34" charset="0"/>
              </a:rPr>
              <a:pPr/>
              <a:t>42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660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D97D90D-83BE-49D7-A106-D3A4CA7F7B43}" type="slidenum">
              <a:rPr lang="zh-CN" altLang="en-US" smtClean="0">
                <a:latin typeface="Arial" panose="020B0604020202020204" pitchFamily="34" charset="0"/>
              </a:rPr>
              <a:pPr/>
              <a:t>47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2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367A5E7-F8F5-4DB4-9DB5-55EC91FECB77}" type="slidenum">
              <a:rPr kumimoji="1" lang="zh-CN" altLang="en-US" smtClean="0">
                <a:latin typeface="Arial" panose="020B0604020202020204" pitchFamily="34" charset="0"/>
              </a:rPr>
              <a:pPr/>
              <a:t>58</a:t>
            </a:fld>
            <a:endParaRPr kumimoji="1"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E4B8615-25F8-4392-93C9-1AC294C4BCC0}" type="slidenum">
              <a:rPr lang="zh-CN" altLang="en-US" smtClean="0">
                <a:latin typeface="Arial" panose="020B0604020202020204" pitchFamily="34" charset="0"/>
              </a:rPr>
              <a:pPr/>
              <a:t>59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A5EFA-BEA6-49F7-8801-69D95428599E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4972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092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796CF4C-FD16-4B96-8D00-D21BA973C230}" type="slidenum">
              <a:rPr kumimoji="1" lang="zh-CN" altLang="en-US" smtClean="0">
                <a:latin typeface="Arial" panose="020B0604020202020204" pitchFamily="34" charset="0"/>
              </a:rPr>
              <a:pPr/>
              <a:t>62</a:t>
            </a:fld>
            <a:endParaRPr kumimoji="1"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0D25B33-8D8F-4E88-98ED-B51764323AD7}" type="slidenum">
              <a:rPr lang="zh-CN" altLang="en-US" smtClean="0">
                <a:latin typeface="Arial" panose="020B0604020202020204" pitchFamily="34" charset="0"/>
              </a:rPr>
              <a:pPr/>
              <a:t>12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13FEA47-F278-4050-B04F-8663636BB51A}" type="slidenum">
              <a:rPr lang="zh-CN" altLang="en-US" smtClean="0">
                <a:latin typeface="Arial" panose="020B0604020202020204" pitchFamily="34" charset="0"/>
              </a:rPr>
              <a:pPr/>
              <a:t>15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B75C832-04E3-4F9E-9FF3-5B9A3E680F2A}" type="slidenum">
              <a:rPr lang="zh-CN" altLang="en-US" smtClean="0">
                <a:latin typeface="Arial" panose="020B0604020202020204" pitchFamily="34" charset="0"/>
              </a:rPr>
              <a:pPr/>
              <a:t>17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733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484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FC00ABD-2DE3-4BFB-8D98-FDC8A40B06E3}" type="slidenum">
              <a:rPr lang="zh-CN" altLang="en-US" smtClean="0">
                <a:latin typeface="Arial" panose="020B0604020202020204" pitchFamily="34" charset="0"/>
              </a:rPr>
              <a:pPr/>
              <a:t>19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1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827088" y="1196975"/>
            <a:ext cx="83058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971550" y="1125538"/>
            <a:ext cx="8064500" cy="1081087"/>
          </a:xfr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71550" y="3810000"/>
            <a:ext cx="80645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553200"/>
            <a:ext cx="2133600" cy="1524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152400"/>
          </a:xfr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52400"/>
          </a:xfr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AAE52-73DA-406A-ADC9-4D0E0AB035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8476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AA3B2-1B2A-45EB-829D-D7B947E822C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612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9925" y="304800"/>
            <a:ext cx="2016125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04800"/>
            <a:ext cx="5895975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CA117-102B-4655-B929-92E6FA480F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026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7777163" cy="892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C210A-4CC8-4DFC-BC64-83CD9498EE3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3364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444876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49935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23236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415865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352831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172399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167558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EBC9B-EC1C-4D81-BC9A-FD8204B7A0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6838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030696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68172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587699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215533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93FA5-88B7-479C-A150-CBB37FCFFE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865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135B2-7A43-4A26-A9E9-74974CA0A85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235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F2A262-64F5-4BAF-9329-0EA788AAE3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533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FB0BC-E336-4AC3-870C-136CB5853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40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17050-295F-4779-9526-DF46C686E1C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326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8A321-CEC5-4C05-8F65-DAC5C13D07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265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C763B-9291-47F1-8D0E-60FAF9896E7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866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3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pic>
        <p:nvPicPr>
          <p:cNvPr id="1027" name="Picture 34" descr="psh3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971550" y="304800"/>
            <a:ext cx="77771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单击此处编辑母版标题样式</a:t>
            </a:r>
          </a:p>
        </p:txBody>
      </p:sp>
      <p:sp>
        <p:nvSpPr>
          <p:cNvPr id="1231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371600"/>
            <a:ext cx="8064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单击此处编辑母版文本样式</a:t>
            </a:r>
          </a:p>
          <a:p>
            <a:pPr lvl="1"/>
            <a:r>
              <a:rPr lang="ko-KR" altLang="en-US"/>
              <a:t>第二级</a:t>
            </a:r>
          </a:p>
          <a:p>
            <a:pPr lvl="2"/>
            <a:r>
              <a:rPr lang="ko-KR" altLang="en-US"/>
              <a:t>第三级</a:t>
            </a:r>
          </a:p>
          <a:p>
            <a:pPr lvl="3"/>
            <a:r>
              <a:rPr lang="ko-KR" altLang="en-US"/>
              <a:t>第四级</a:t>
            </a:r>
          </a:p>
          <a:p>
            <a:pPr lvl="4"/>
            <a:r>
              <a:rPr lang="ko-KR" altLang="en-US"/>
              <a:t>第五级</a:t>
            </a:r>
          </a:p>
        </p:txBody>
      </p:sp>
      <p:sp>
        <p:nvSpPr>
          <p:cNvPr id="12311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12312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defRPr>
            </a:lvl1pPr>
          </a:lstStyle>
          <a:p>
            <a:pPr>
              <a:defRPr/>
            </a:pPr>
            <a:fld id="{B0868277-CAC0-4992-A8F7-59B39C536BB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0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宋体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kumimoji="1" sz="2800">
          <a:solidFill>
            <a:schemeClr val="tx2"/>
          </a:solidFill>
          <a:latin typeface="+mn-lt"/>
          <a:ea typeface="宋体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1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22" y="1043"/>
            <a:ext cx="9143756" cy="685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ransition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3.e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5" Type="http://schemas.openxmlformats.org/officeDocument/2006/relationships/image" Target="../media/image24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1.emf"/><Relationship Id="rId1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8.e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0.emf"/><Relationship Id="rId5" Type="http://schemas.openxmlformats.org/officeDocument/2006/relationships/image" Target="../media/image27.emf"/><Relationship Id="rId15" Type="http://schemas.openxmlformats.org/officeDocument/2006/relationships/image" Target="../media/image32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9.emf"/><Relationship Id="rId14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Operating System</a:t>
            </a:r>
            <a:endParaRPr lang="ko-KR" altLang="en-US">
              <a:ea typeface="Gulim" pitchFamily="34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9500" y="2420938"/>
            <a:ext cx="7885113" cy="42481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4000" i="0" dirty="0">
                <a:latin typeface="Arial" panose="020B0604020202020204" pitchFamily="34" charset="0"/>
                <a:ea typeface="Gulim" pitchFamily="34" charset="-127"/>
              </a:rPr>
              <a:t>Chapter 1-1: Introduction</a:t>
            </a:r>
            <a:endParaRPr kumimoji="0" lang="zh-CN" altLang="en-US" sz="4000" i="0" dirty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endParaRPr kumimoji="0" lang="zh-CN" altLang="en-US" sz="4000" i="0" dirty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endParaRPr kumimoji="0" lang="zh-CN" altLang="en-US" sz="4000" dirty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endParaRPr kumimoji="0" lang="zh-CN" altLang="en-US" sz="4000" dirty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r>
              <a:rPr kumimoji="0" lang="zh-CN" altLang="en-US" i="0" dirty="0">
                <a:latin typeface="Arial" panose="020B0604020202020204" pitchFamily="34" charset="0"/>
                <a:ea typeface="Gulim" pitchFamily="34" charset="-127"/>
              </a:rPr>
              <a:t>宫晓利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dirty="0">
                <a:latin typeface="Arial" panose="020B0604020202020204" pitchFamily="34" charset="0"/>
                <a:ea typeface="Gulim" pitchFamily="34" charset="-127"/>
              </a:rPr>
              <a:t>Email: gongxiaoli@nankai.edu.cn </a:t>
            </a:r>
          </a:p>
          <a:p>
            <a:pPr eaLnBrk="1" hangingPunct="1">
              <a:lnSpc>
                <a:spcPct val="80000"/>
              </a:lnSpc>
            </a:pPr>
            <a:r>
              <a:rPr kumimoji="0" lang="zh-CN" altLang="en-US" dirty="0">
                <a:latin typeface="Arial" panose="020B0604020202020204" pitchFamily="34" charset="0"/>
                <a:ea typeface="Gulim" pitchFamily="34" charset="-127"/>
              </a:rPr>
              <a:t>微信：</a:t>
            </a:r>
            <a:r>
              <a:rPr kumimoji="0" lang="en-US" altLang="zh-CN" dirty="0">
                <a:latin typeface="Arial" panose="020B0604020202020204" pitchFamily="34" charset="0"/>
                <a:ea typeface="Gulim" pitchFamily="34" charset="-127"/>
              </a:rPr>
              <a:t>nkgongxl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20E1D-5B4F-409E-AFE2-B293EDA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现代化“操作系统”的样子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19F58-248E-443F-A69F-9E5EAB41C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便于用户使用</a:t>
            </a:r>
            <a:endParaRPr lang="en-US" altLang="zh-CN" dirty="0"/>
          </a:p>
          <a:p>
            <a:r>
              <a:rPr lang="zh-CN" altLang="en-US" dirty="0"/>
              <a:t>待机时间长</a:t>
            </a:r>
            <a:endParaRPr lang="en-US" altLang="zh-CN" dirty="0"/>
          </a:p>
          <a:p>
            <a:r>
              <a:rPr lang="zh-CN" altLang="en-US" dirty="0"/>
              <a:t>不能卡顿</a:t>
            </a:r>
            <a:endParaRPr lang="en-US" altLang="zh-CN" dirty="0"/>
          </a:p>
          <a:p>
            <a:r>
              <a:rPr lang="zh-CN" altLang="en-US" dirty="0"/>
              <a:t>多个设备要协同</a:t>
            </a:r>
            <a:endParaRPr lang="en-US" altLang="zh-CN" dirty="0"/>
          </a:p>
          <a:p>
            <a:r>
              <a:rPr lang="zh-CN" altLang="en-US" dirty="0"/>
              <a:t>体验要酷炫</a:t>
            </a:r>
            <a:endParaRPr lang="en-US" altLang="zh-CN" dirty="0"/>
          </a:p>
          <a:p>
            <a:r>
              <a:rPr lang="zh-CN" altLang="en-US" dirty="0"/>
              <a:t>彰显个性</a:t>
            </a:r>
            <a:endParaRPr lang="en-US" altLang="zh-CN" dirty="0"/>
          </a:p>
          <a:p>
            <a:r>
              <a:rPr lang="en-US" altLang="zh-CN" dirty="0"/>
              <a:t>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1848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57554" y="1071546"/>
            <a:ext cx="3357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操作系统定义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899592" y="1785010"/>
            <a:ext cx="7715304" cy="726522"/>
            <a:chOff x="928662" y="785800"/>
            <a:chExt cx="7715304" cy="726522"/>
          </a:xfrm>
        </p:grpSpPr>
        <p:sp>
          <p:nvSpPr>
            <p:cNvPr id="12" name="TextBox 11"/>
            <p:cNvSpPr txBox="1"/>
            <p:nvPr/>
          </p:nvSpPr>
          <p:spPr>
            <a:xfrm>
              <a:off x="928662" y="114299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操作系统是一个控制程序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78580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没有公认的精确定义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248592" y="2499390"/>
            <a:ext cx="7866370" cy="1145634"/>
            <a:chOff x="1277662" y="1500180"/>
            <a:chExt cx="7866370" cy="1145634"/>
          </a:xfrm>
        </p:grpSpPr>
        <p:sp>
          <p:nvSpPr>
            <p:cNvPr id="13" name="TextBox 12"/>
            <p:cNvSpPr txBox="1"/>
            <p:nvPr/>
          </p:nvSpPr>
          <p:spPr>
            <a:xfrm>
              <a:off x="1428728" y="150018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一个软件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636935"/>
              <a:ext cx="151066" cy="14899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428728" y="185737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控制程序执行过程，防止错误和计算机的不当使用（阻止应用相互破坏）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94125"/>
              <a:ext cx="151066" cy="148997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428728" y="2276482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方便用户使用计算机系统（提供键盘、鼠标、多点触控、图形</a:t>
              </a:r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UI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等）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413237"/>
              <a:ext cx="151066" cy="148997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870332" y="3676734"/>
            <a:ext cx="8244630" cy="1798092"/>
            <a:chOff x="899402" y="1491630"/>
            <a:chExt cx="8244630" cy="1798092"/>
          </a:xfrm>
        </p:grpSpPr>
        <p:sp>
          <p:nvSpPr>
            <p:cNvPr id="17" name="TextBox 16"/>
            <p:cNvSpPr txBox="1"/>
            <p:nvPr/>
          </p:nvSpPr>
          <p:spPr>
            <a:xfrm>
              <a:off x="899402" y="149163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操作系统是一个资源管理器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8728" y="184882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应用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程序与硬件之间的中间层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85575"/>
              <a:ext cx="151066" cy="14899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28728" y="220601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管理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各种计算机软硬件资源，给用户程序提供服务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42765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28728" y="256320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提供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访问计算机软硬件资源的高效手段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699955"/>
              <a:ext cx="151066" cy="14899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428728" y="292039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解决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资源访问冲突，确保资源公平使用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6" name="图片 25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3057145"/>
              <a:ext cx="151066" cy="148997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1115616" y="5779417"/>
            <a:ext cx="619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是计算机的心脏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操作系统是计算机的灵魂</a:t>
            </a:r>
          </a:p>
        </p:txBody>
      </p:sp>
    </p:spTree>
    <p:extLst>
      <p:ext uri="{BB962C8B-B14F-4D97-AF65-F5344CB8AC3E}">
        <p14:creationId xmlns:p14="http://schemas.microsoft.com/office/powerpoint/2010/main" val="40549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150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150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40C0FB-6985-44E4-BB2C-726C52F53CAB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ea typeface="Gulim" pitchFamily="34" charset="-127"/>
              </a:rPr>
              <a:t>What happens behind “Hello World”</a:t>
            </a:r>
            <a:endParaRPr lang="en-US" altLang="ko-KR" sz="3600">
              <a:ea typeface="Gulim" pitchFamily="34" charset="-127"/>
            </a:endParaRPr>
          </a:p>
        </p:txBody>
      </p:sp>
      <p:sp>
        <p:nvSpPr>
          <p:cNvPr id="64517" name="AutoShape 5"/>
          <p:cNvSpPr>
            <a:spLocks noChangeArrowheads="1"/>
          </p:cNvSpPr>
          <p:nvPr/>
        </p:nvSpPr>
        <p:spPr bwMode="auto">
          <a:xfrm flipV="1">
            <a:off x="1763713" y="1412875"/>
            <a:ext cx="5326062" cy="4878388"/>
          </a:xfrm>
          <a:prstGeom prst="verticalScroll">
            <a:avLst>
              <a:gd name="adj" fmla="val 7477"/>
            </a:avLst>
          </a:prstGeom>
          <a:solidFill>
            <a:srgbClr val="CCCC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#include &lt;iostream&gt;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using namespace std;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int main(int argc, char *argv[])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{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cout&lt;&lt;"hello world";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return 0;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}</a:t>
            </a:r>
            <a:r>
              <a:rPr lang="en-US" altLang="zh-CN"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248AA70-1CAB-44A2-B10F-905B5123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写出</a:t>
            </a:r>
            <a:r>
              <a:rPr lang="en-US" altLang="zh-CN" dirty="0"/>
              <a:t>hello word</a:t>
            </a:r>
            <a:r>
              <a:rPr lang="zh-CN" altLang="en-US" dirty="0"/>
              <a:t>发生了什么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B57EE32-C292-4FB3-87EC-AF2A7B70C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VSCode</a:t>
            </a:r>
            <a:r>
              <a:rPr lang="zh-CN" altLang="en-US" dirty="0"/>
              <a:t>和操作系统的交互</a:t>
            </a:r>
            <a:endParaRPr lang="en-US" altLang="zh-CN" dirty="0"/>
          </a:p>
          <a:p>
            <a:pPr lvl="1"/>
            <a:r>
              <a:rPr lang="zh-CN" altLang="en-US" dirty="0"/>
              <a:t>敲击键盘，得到文字</a:t>
            </a:r>
            <a:endParaRPr lang="en-US" altLang="zh-CN" dirty="0"/>
          </a:p>
          <a:p>
            <a:pPr lvl="1"/>
            <a:r>
              <a:rPr lang="zh-CN" altLang="en-US" dirty="0"/>
              <a:t>编译、链接，转换成指令</a:t>
            </a:r>
            <a:endParaRPr lang="en-US" altLang="zh-CN" dirty="0"/>
          </a:p>
          <a:p>
            <a:r>
              <a:rPr lang="zh-CN" altLang="en-US" dirty="0"/>
              <a:t>你的程序和系统的交互</a:t>
            </a:r>
            <a:endParaRPr lang="en-US" altLang="zh-CN" dirty="0"/>
          </a:p>
          <a:p>
            <a:pPr lvl="1"/>
            <a:r>
              <a:rPr lang="zh-CN" altLang="en-US" dirty="0"/>
              <a:t>开始运行，控制屏幕</a:t>
            </a:r>
            <a:endParaRPr lang="en-US" altLang="zh-CN" dirty="0"/>
          </a:p>
          <a:p>
            <a:pPr lvl="1"/>
            <a:r>
              <a:rPr lang="zh-CN" altLang="en-US" dirty="0"/>
              <a:t>结束运行</a:t>
            </a:r>
            <a:endParaRPr lang="en-US" altLang="zh-CN" dirty="0"/>
          </a:p>
          <a:p>
            <a:pPr lvl="1"/>
            <a:r>
              <a:rPr lang="zh-CN" altLang="en-US"/>
              <a:t>被强制杀死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A9214-112C-4F48-A94A-A5BB6AE0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E4AEC1-FA09-4B54-8FC7-7FA40687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AD7079-B0C9-40E4-822B-EF66D0D2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EBC9B-EC1C-4D81-BC9A-FD8204B7A08B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9166491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355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35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7D11EB-AA3C-4FC2-A1E9-23244CCBEEB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Processing steps of OS 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2000">
                <a:ea typeface="Gulim" pitchFamily="34" charset="-127"/>
              </a:rPr>
              <a:t>Human-Computer Interaction 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Input the content of the program (keyboard)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Command IDE to compile the program (mouse)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Output the exe file to disk (file system)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solidFill>
                  <a:srgbClr val="FF0000"/>
                </a:solidFill>
                <a:ea typeface="Gulim" pitchFamily="34" charset="-127"/>
              </a:rPr>
              <a:t>Question 1: How can computer know your input?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>
                <a:solidFill>
                  <a:srgbClr val="FF0000"/>
                </a:solidFill>
                <a:ea typeface="Gulim" pitchFamily="34" charset="-127"/>
              </a:rPr>
              <a:t>Question 2: How can IDE compile and generate exe files?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>
                <a:ea typeface="Gulim" pitchFamily="34" charset="-127"/>
              </a:rPr>
              <a:t>Exe file loading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Create a thread to run the program (Thread)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Load the Exe file from disk to memory (Memory)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>
                <a:ea typeface="Gulim" pitchFamily="34" charset="-127"/>
              </a:rPr>
              <a:t>Schedule the thread to occupy CPU time (Thread)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>
                <a:solidFill>
                  <a:srgbClr val="FF0000"/>
                </a:solidFill>
                <a:ea typeface="Gulim" pitchFamily="34" charset="-127"/>
              </a:rPr>
              <a:t>Question 3: How to allocate memory for a thread?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>
                <a:solidFill>
                  <a:srgbClr val="FF0000"/>
                </a:solidFill>
                <a:ea typeface="Gulim" pitchFamily="34" charset="-127"/>
              </a:rPr>
              <a:t>Question 4: How to schedule the thread?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>
                <a:ea typeface="Gulim" pitchFamily="34" charset="-127"/>
              </a:rPr>
              <a:t>Program running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Load instruction from memory to CPU register (Thread)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Execute the first instruction of the program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solidFill>
                  <a:srgbClr val="FF0000"/>
                </a:solidFill>
                <a:ea typeface="Gulim" pitchFamily="34" charset="-127"/>
              </a:rPr>
              <a:t>Question 5: The mechanism of instruction execution</a:t>
            </a:r>
          </a:p>
          <a:p>
            <a:pPr lvl="1" eaLnBrk="1" hangingPunct="1">
              <a:lnSpc>
                <a:spcPct val="80000"/>
              </a:lnSpc>
            </a:pPr>
            <a:endParaRPr kumimoji="0" lang="en-US" altLang="zh-CN" sz="1800">
              <a:ea typeface="Gulim" pitchFamily="3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560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91D927-684F-40DE-9592-6A03CD8E114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Processing steps of OS (cont.) 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Interaction between Graphic card and CPU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Load graphic card driver (I/O device)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Set the content to be displayed (BUS &amp; DMA)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solidFill>
                  <a:srgbClr val="FF0000"/>
                </a:solidFill>
                <a:ea typeface="Gulim" pitchFamily="34" charset="-127"/>
              </a:rPr>
              <a:t>Question 6: The working mode of driver and BUS&amp;DMA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Print the string on monitor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Convert the string to be pixel-matrix (I/O device)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Start printing….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ko-KR" sz="1800">
                <a:solidFill>
                  <a:srgbClr val="FF0000"/>
                </a:solidFill>
                <a:ea typeface="Gulim" pitchFamily="34" charset="-127"/>
              </a:rPr>
              <a:t>Question 7:The working mode of monitor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Exiting steps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Block the graphic driver thread, it will wait for next calling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Release all resource allocated for “hello world” program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ko-KR" sz="1800">
                <a:ea typeface="Gulim" pitchFamily="34" charset="-127"/>
              </a:rPr>
              <a:t>Load next thread, or sleep until next command reached….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Overview of this example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All modules of OS kernel are activated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OS is the basement for almost all programs</a:t>
            </a:r>
          </a:p>
          <a:p>
            <a:pPr lvl="1" eaLnBrk="1" hangingPunct="1">
              <a:lnSpc>
                <a:spcPct val="90000"/>
              </a:lnSpc>
            </a:pPr>
            <a:endParaRPr kumimoji="0" lang="en-US" altLang="zh-CN" sz="1800">
              <a:ea typeface="Gulim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089D278-F313-4BA9-A18E-EDAB55E4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对操作系统的直观感受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4846830-75AA-4F51-8ED2-48C4037C8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操作系统是一些函数的集合，应用程序开发人员调用它们，可以减少对硬件细节适配工作</a:t>
            </a:r>
            <a:endParaRPr lang="en-US" altLang="zh-CN" dirty="0"/>
          </a:p>
          <a:p>
            <a:r>
              <a:rPr lang="zh-CN" altLang="en-US" dirty="0"/>
              <a:t>操作系统是一个权限更高的软件，它掌管着其他软件的生命周期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22E8A-F72F-4D1A-99FF-AF0AFAE0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2B002-8723-4BEA-AF00-79F34F4C3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176699-3D72-44F0-926F-2BC82784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EBC9B-EC1C-4D81-BC9A-FD8204B7A08B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2701606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4412356087591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565400"/>
            <a:ext cx="268763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4512356087591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2565400"/>
            <a:ext cx="2786062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4712356087591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638300"/>
            <a:ext cx="57229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357563" y="1071563"/>
            <a:ext cx="33575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操作系统的地位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-0.03489 L -0.07465 0.3643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199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0679 L -0.22951 0.363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0" y="17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741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05709E-E2C2-42A1-A6C6-2ABCEA8865A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Concept of Software</a:t>
            </a:r>
            <a:endParaRPr lang="en-US" altLang="ko-KR">
              <a:ea typeface="Gulim" pitchFamily="34" charset="-127"/>
            </a:endParaRPr>
          </a:p>
        </p:txBody>
      </p:sp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595313" y="1787525"/>
          <a:ext cx="18891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0" name="Visio" r:id="rId4" imgW="1447800" imgH="838200" progId="Visio.Drawing.6">
                  <p:embed/>
                </p:oleObj>
              </mc:Choice>
              <mc:Fallback>
                <p:oleObj name="Visio" r:id="rId4" imgW="1447800" imgH="838200" progId="Visio.Drawing.6">
                  <p:embed/>
                  <p:pic>
                    <p:nvPicPr>
                      <p:cNvPr id="624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1787525"/>
                        <a:ext cx="18891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2757488" y="3154363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1" name="Visio" r:id="rId6" imgW="1435100" imgH="825500" progId="Visio.Drawing.6">
                  <p:embed/>
                </p:oleObj>
              </mc:Choice>
              <mc:Fallback>
                <p:oleObj name="Visio" r:id="rId6" imgW="1435100" imgH="825500" progId="Visio.Drawing.6">
                  <p:embed/>
                  <p:pic>
                    <p:nvPicPr>
                      <p:cNvPr id="624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3154363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4773613" y="1785938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2" name="Visio" r:id="rId8" imgW="1435100" imgH="825500" progId="Visio.Drawing.6">
                  <p:embed/>
                </p:oleObj>
              </mc:Choice>
              <mc:Fallback>
                <p:oleObj name="Visio" r:id="rId8" imgW="1435100" imgH="825500" progId="Visio.Drawing.6">
                  <p:embed/>
                  <p:pic>
                    <p:nvPicPr>
                      <p:cNvPr id="624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13" y="1785938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6718300" y="3154363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3" name="Visio" r:id="rId10" imgW="1435100" imgH="825500" progId="Visio.Drawing.6">
                  <p:embed/>
                </p:oleObj>
              </mc:Choice>
              <mc:Fallback>
                <p:oleObj name="Visio" r:id="rId10" imgW="1435100" imgH="825500" progId="Visio.Drawing.6">
                  <p:embed/>
                  <p:pic>
                    <p:nvPicPr>
                      <p:cNvPr id="6247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300" y="3154363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3" name="AutoShape 9"/>
          <p:cNvSpPr>
            <a:spLocks noChangeArrowheads="1"/>
          </p:cNvSpPr>
          <p:nvPr/>
        </p:nvSpPr>
        <p:spPr bwMode="auto">
          <a:xfrm rot="-3191134">
            <a:off x="2886869" y="1943894"/>
            <a:ext cx="539750" cy="1296988"/>
          </a:xfrm>
          <a:prstGeom prst="curvedLeftArrow">
            <a:avLst>
              <a:gd name="adj1" fmla="val 48059"/>
              <a:gd name="adj2" fmla="val 96118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4" name="AutoShape 10"/>
          <p:cNvSpPr>
            <a:spLocks noChangeArrowheads="1"/>
          </p:cNvSpPr>
          <p:nvPr/>
        </p:nvSpPr>
        <p:spPr bwMode="auto">
          <a:xfrm rot="-3191134">
            <a:off x="7129463" y="1820863"/>
            <a:ext cx="503237" cy="1296987"/>
          </a:xfrm>
          <a:prstGeom prst="curvedLeftArrow">
            <a:avLst>
              <a:gd name="adj1" fmla="val 51546"/>
              <a:gd name="adj2" fmla="val 103092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AutoShape 11"/>
          <p:cNvSpPr>
            <a:spLocks noChangeArrowheads="1"/>
          </p:cNvSpPr>
          <p:nvPr/>
        </p:nvSpPr>
        <p:spPr bwMode="auto">
          <a:xfrm rot="-7352346">
            <a:off x="5213350" y="2781301"/>
            <a:ext cx="757237" cy="1731962"/>
          </a:xfrm>
          <a:prstGeom prst="curvedRightArrow">
            <a:avLst>
              <a:gd name="adj1" fmla="val 23560"/>
              <a:gd name="adj2" fmla="val 69305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2476" name="Object 12"/>
          <p:cNvGraphicFramePr>
            <a:graphicFrameLocks noChangeAspect="1"/>
          </p:cNvGraphicFramePr>
          <p:nvPr/>
        </p:nvGraphicFramePr>
        <p:xfrm>
          <a:off x="1619250" y="4954588"/>
          <a:ext cx="3240088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4" name="Visio" r:id="rId12" imgW="1562100" imgH="596900" progId="Visio.Drawing.6">
                  <p:embed/>
                </p:oleObj>
              </mc:Choice>
              <mc:Fallback>
                <p:oleObj name="Visio" r:id="rId12" imgW="1562100" imgH="596900" progId="Visio.Drawing.6">
                  <p:embed/>
                  <p:pic>
                    <p:nvPicPr>
                      <p:cNvPr id="6247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954588"/>
                        <a:ext cx="3240088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7" name="AutoShape 13"/>
          <p:cNvCxnSpPr>
            <a:cxnSpLocks noChangeShapeType="1"/>
          </p:cNvCxnSpPr>
          <p:nvPr/>
        </p:nvCxnSpPr>
        <p:spPr bwMode="auto">
          <a:xfrm rot="16200000" flipH="1">
            <a:off x="0" y="4054476"/>
            <a:ext cx="2663825" cy="431800"/>
          </a:xfrm>
          <a:prstGeom prst="bentConnector3">
            <a:avLst>
              <a:gd name="adj1" fmla="val 100056"/>
            </a:avLst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78" name="Object 14"/>
          <p:cNvGraphicFramePr>
            <a:graphicFrameLocks noChangeAspect="1"/>
          </p:cNvGraphicFramePr>
          <p:nvPr/>
        </p:nvGraphicFramePr>
        <p:xfrm>
          <a:off x="1619250" y="4954588"/>
          <a:ext cx="32385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5" name="Visio" r:id="rId14" imgW="1562100" imgH="596900" progId="Visio.Drawing.6">
                  <p:embed/>
                </p:oleObj>
              </mc:Choice>
              <mc:Fallback>
                <p:oleObj name="Visio" r:id="rId14" imgW="1562100" imgH="596900" progId="Visio.Drawing.6">
                  <p:embed/>
                  <p:pic>
                    <p:nvPicPr>
                      <p:cNvPr id="6247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954588"/>
                        <a:ext cx="32385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9" name="AutoShape 15"/>
          <p:cNvCxnSpPr>
            <a:cxnSpLocks noChangeShapeType="1"/>
          </p:cNvCxnSpPr>
          <p:nvPr/>
        </p:nvCxnSpPr>
        <p:spPr bwMode="auto">
          <a:xfrm rot="10800000" flipV="1">
            <a:off x="2339975" y="3694113"/>
            <a:ext cx="417513" cy="1189037"/>
          </a:xfrm>
          <a:prstGeom prst="bentConnector2">
            <a:avLst/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4141788" y="4954588"/>
          <a:ext cx="323850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6" name="Visio" r:id="rId16" imgW="1955800" imgH="736600" progId="Visio.Drawing.6">
                  <p:embed/>
                </p:oleObj>
              </mc:Choice>
              <mc:Fallback>
                <p:oleObj name="Visio" r:id="rId16" imgW="1955800" imgH="736600" progId="Visio.Drawing.6">
                  <p:embed/>
                  <p:pic>
                    <p:nvPicPr>
                      <p:cNvPr id="6248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8" y="4954588"/>
                        <a:ext cx="323850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81" name="AutoShape 17"/>
          <p:cNvCxnSpPr>
            <a:cxnSpLocks noChangeShapeType="1"/>
          </p:cNvCxnSpPr>
          <p:nvPr/>
        </p:nvCxnSpPr>
        <p:spPr bwMode="auto">
          <a:xfrm rot="16200000" flipH="1">
            <a:off x="4711701" y="3870325"/>
            <a:ext cx="2017712" cy="7937"/>
          </a:xfrm>
          <a:prstGeom prst="bentConnector3">
            <a:avLst>
              <a:gd name="adj1" fmla="val 49963"/>
            </a:avLst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82" name="Object 18"/>
          <p:cNvGraphicFramePr>
            <a:graphicFrameLocks noChangeAspect="1"/>
          </p:cNvGraphicFramePr>
          <p:nvPr/>
        </p:nvGraphicFramePr>
        <p:xfrm>
          <a:off x="4141788" y="4954588"/>
          <a:ext cx="323850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" name="Visio" r:id="rId18" imgW="1955800" imgH="736600" progId="Visio.Drawing.6">
                  <p:embed/>
                </p:oleObj>
              </mc:Choice>
              <mc:Fallback>
                <p:oleObj name="Visio" r:id="rId18" imgW="1955800" imgH="736600" progId="Visio.Drawing.6">
                  <p:embed/>
                  <p:pic>
                    <p:nvPicPr>
                      <p:cNvPr id="6248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8" y="4954588"/>
                        <a:ext cx="323850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83" name="AutoShape 19"/>
          <p:cNvCxnSpPr>
            <a:cxnSpLocks noChangeShapeType="1"/>
          </p:cNvCxnSpPr>
          <p:nvPr/>
        </p:nvCxnSpPr>
        <p:spPr bwMode="auto">
          <a:xfrm flipH="1">
            <a:off x="7380288" y="3694113"/>
            <a:ext cx="1223962" cy="1866900"/>
          </a:xfrm>
          <a:prstGeom prst="bentConnector3">
            <a:avLst>
              <a:gd name="adj1" fmla="val -18676"/>
            </a:avLst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546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1000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10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10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7" dur="1000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3" grpId="0" animBg="1"/>
      <p:bldP spid="62474" grpId="0" animBg="1"/>
      <p:bldP spid="624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945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946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56BBBE-B5D7-40E5-A7EB-8052FC1315D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Role of OS in computer system</a:t>
            </a:r>
            <a:endParaRPr lang="en-US" altLang="ko-KR">
              <a:ea typeface="Gulim" pitchFamily="34" charset="-127"/>
            </a:endParaRPr>
          </a:p>
        </p:txBody>
      </p:sp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887413" y="3068638"/>
          <a:ext cx="5667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3" name="Visio" r:id="rId4" imgW="368300" imgH="876300" progId="Visio.Drawing.6">
                  <p:embed/>
                </p:oleObj>
              </mc:Choice>
              <mc:Fallback>
                <p:oleObj name="Visio" r:id="rId4" imgW="368300" imgH="876300" progId="Visio.Drawing.6">
                  <p:embed/>
                  <p:pic>
                    <p:nvPicPr>
                      <p:cNvPr id="6350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413" y="3068638"/>
                        <a:ext cx="566737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224713" y="2205038"/>
            <a:ext cx="1884362" cy="2497137"/>
            <a:chOff x="4059" y="1480"/>
            <a:chExt cx="1744" cy="2020"/>
          </a:xfrm>
        </p:grpSpPr>
        <p:graphicFrame>
          <p:nvGraphicFramePr>
            <p:cNvPr id="19473" name="Object 20"/>
            <p:cNvGraphicFramePr>
              <a:graphicFrameLocks noChangeAspect="1"/>
            </p:cNvGraphicFramePr>
            <p:nvPr/>
          </p:nvGraphicFramePr>
          <p:xfrm>
            <a:off x="4059" y="1480"/>
            <a:ext cx="1225" cy="1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64" name="Visio" r:id="rId6" imgW="1955800" imgH="2730500" progId="Visio.Drawing.6">
                    <p:embed/>
                  </p:oleObj>
                </mc:Choice>
                <mc:Fallback>
                  <p:oleObj name="Visio" r:id="rId6" imgW="1955800" imgH="2730500" progId="Visio.Drawing.6">
                    <p:embed/>
                    <p:pic>
                      <p:nvPicPr>
                        <p:cNvPr id="19473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1480"/>
                          <a:ext cx="1225" cy="1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4" name="Text Box 21"/>
            <p:cNvSpPr txBox="1">
              <a:spLocks noChangeArrowheads="1"/>
            </p:cNvSpPr>
            <p:nvPr/>
          </p:nvSpPr>
          <p:spPr bwMode="auto">
            <a:xfrm>
              <a:off x="4152" y="3203"/>
              <a:ext cx="1651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chemeClr val="tx1"/>
                  </a:solidFill>
                  <a:latin typeface="Tahoma" panose="020B0604030504040204" pitchFamily="34" charset="0"/>
                </a:rPr>
                <a:t>计算机硬件设备</a:t>
              </a:r>
            </a:p>
          </p:txBody>
        </p:sp>
      </p:grpSp>
      <p:graphicFrame>
        <p:nvGraphicFramePr>
          <p:cNvPr id="63510" name="Object 22"/>
          <p:cNvGraphicFramePr>
            <a:graphicFrameLocks noChangeAspect="1"/>
          </p:cNvGraphicFramePr>
          <p:nvPr/>
        </p:nvGraphicFramePr>
        <p:xfrm>
          <a:off x="1103313" y="2492375"/>
          <a:ext cx="22066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5" name="Visio" r:id="rId8" imgW="228600" imgH="508000" progId="Visio.Drawing.6">
                  <p:embed/>
                </p:oleObj>
              </mc:Choice>
              <mc:Fallback>
                <p:oleObj name="Visio" r:id="rId8" imgW="228600" imgH="508000" progId="Visio.Drawing.6">
                  <p:embed/>
                  <p:pic>
                    <p:nvPicPr>
                      <p:cNvPr id="6351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492375"/>
                        <a:ext cx="220662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1" name="AutoShape 23"/>
          <p:cNvSpPr>
            <a:spLocks noChangeArrowheads="1"/>
          </p:cNvSpPr>
          <p:nvPr/>
        </p:nvSpPr>
        <p:spPr bwMode="auto">
          <a:xfrm>
            <a:off x="2182813" y="3141663"/>
            <a:ext cx="4321175" cy="792162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如何使用？</a:t>
            </a:r>
          </a:p>
        </p:txBody>
      </p:sp>
      <p:graphicFrame>
        <p:nvGraphicFramePr>
          <p:cNvPr id="63512" name="Object 24"/>
          <p:cNvGraphicFramePr>
            <a:graphicFrameLocks noChangeAspect="1"/>
          </p:cNvGraphicFramePr>
          <p:nvPr/>
        </p:nvGraphicFramePr>
        <p:xfrm>
          <a:off x="3119438" y="2589213"/>
          <a:ext cx="53975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6" name="Visio" r:id="rId10" imgW="622300" imgH="2197100" progId="Visio.Drawing.6">
                  <p:embed/>
                </p:oleObj>
              </mc:Choice>
              <mc:Fallback>
                <p:oleObj name="Visio" r:id="rId10" imgW="622300" imgH="2197100" progId="Visio.Drawing.6">
                  <p:embed/>
                  <p:pic>
                    <p:nvPicPr>
                      <p:cNvPr id="6351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438" y="2589213"/>
                        <a:ext cx="53975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3" name="Object 25"/>
          <p:cNvGraphicFramePr>
            <a:graphicFrameLocks noChangeAspect="1"/>
          </p:cNvGraphicFramePr>
          <p:nvPr/>
        </p:nvGraphicFramePr>
        <p:xfrm>
          <a:off x="4775200" y="2565400"/>
          <a:ext cx="525463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7" name="Visio" r:id="rId12" imgW="596900" imgH="2184400" progId="Visio.Drawing.6">
                  <p:embed/>
                </p:oleObj>
              </mc:Choice>
              <mc:Fallback>
                <p:oleObj name="Visio" r:id="rId12" imgW="596900" imgH="2184400" progId="Visio.Drawing.6">
                  <p:embed/>
                  <p:pic>
                    <p:nvPicPr>
                      <p:cNvPr id="63513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200" y="2565400"/>
                        <a:ext cx="525463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4" name="Object 26"/>
          <p:cNvGraphicFramePr>
            <a:graphicFrameLocks noChangeAspect="1"/>
          </p:cNvGraphicFramePr>
          <p:nvPr/>
        </p:nvGraphicFramePr>
        <p:xfrm>
          <a:off x="3263900" y="1989138"/>
          <a:ext cx="1849438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8" name="Visio" r:id="rId14" imgW="1854200" imgH="609600" progId="Visio.Drawing.6">
                  <p:embed/>
                </p:oleObj>
              </mc:Choice>
              <mc:Fallback>
                <p:oleObj name="Visio" r:id="rId14" imgW="1854200" imgH="609600" progId="Visio.Drawing.6">
                  <p:embed/>
                  <p:pic>
                    <p:nvPicPr>
                      <p:cNvPr id="6351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1989138"/>
                        <a:ext cx="1849438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5" name="Object 27"/>
          <p:cNvGraphicFramePr>
            <a:graphicFrameLocks noChangeAspect="1"/>
          </p:cNvGraphicFramePr>
          <p:nvPr/>
        </p:nvGraphicFramePr>
        <p:xfrm>
          <a:off x="3294063" y="4479925"/>
          <a:ext cx="18415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9" name="Visio" r:id="rId16" imgW="1854200" imgH="609600" progId="Visio.Drawing.6">
                  <p:embed/>
                </p:oleObj>
              </mc:Choice>
              <mc:Fallback>
                <p:oleObj name="Visio" r:id="rId16" imgW="1854200" imgH="609600" progId="Visio.Drawing.6">
                  <p:embed/>
                  <p:pic>
                    <p:nvPicPr>
                      <p:cNvPr id="6351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063" y="4479925"/>
                        <a:ext cx="18415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6" name="AutoShape 28"/>
          <p:cNvSpPr>
            <a:spLocks noChangeArrowheads="1"/>
          </p:cNvSpPr>
          <p:nvPr/>
        </p:nvSpPr>
        <p:spPr bwMode="auto">
          <a:xfrm>
            <a:off x="5351463" y="3141663"/>
            <a:ext cx="1728787" cy="647700"/>
          </a:xfrm>
          <a:prstGeom prst="leftRightArrow">
            <a:avLst>
              <a:gd name="adj1" fmla="val 44815"/>
              <a:gd name="adj2" fmla="val 23095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底层硬件控制</a:t>
            </a:r>
          </a:p>
        </p:txBody>
      </p:sp>
      <p:sp>
        <p:nvSpPr>
          <p:cNvPr id="63517" name="AutoShape 29"/>
          <p:cNvSpPr>
            <a:spLocks noChangeArrowheads="1"/>
          </p:cNvSpPr>
          <p:nvPr/>
        </p:nvSpPr>
        <p:spPr bwMode="auto">
          <a:xfrm>
            <a:off x="1751013" y="3860800"/>
            <a:ext cx="1223962" cy="576263"/>
          </a:xfrm>
          <a:prstGeom prst="rightArrow">
            <a:avLst>
              <a:gd name="adj1" fmla="val 47056"/>
              <a:gd name="adj2" fmla="val 34160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用户输入</a:t>
            </a:r>
          </a:p>
        </p:txBody>
      </p:sp>
      <p:sp>
        <p:nvSpPr>
          <p:cNvPr id="63518" name="AutoShape 30"/>
          <p:cNvSpPr>
            <a:spLocks noChangeArrowheads="1"/>
          </p:cNvSpPr>
          <p:nvPr/>
        </p:nvSpPr>
        <p:spPr bwMode="auto">
          <a:xfrm>
            <a:off x="1751013" y="2420938"/>
            <a:ext cx="1223962" cy="647700"/>
          </a:xfrm>
          <a:prstGeom prst="leftArrow">
            <a:avLst>
              <a:gd name="adj1" fmla="val 40500"/>
              <a:gd name="adj2" fmla="val 25983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处理结果</a:t>
            </a:r>
          </a:p>
        </p:txBody>
      </p:sp>
    </p:spTree>
    <p:extLst>
      <p:ext uri="{BB962C8B-B14F-4D97-AF65-F5344CB8AC3E}">
        <p14:creationId xmlns:p14="http://schemas.microsoft.com/office/powerpoint/2010/main" val="342641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0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10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6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10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0" dur="500"/>
                                        <p:tgtEl>
                                          <p:spTgt spid="6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11" grpId="0" animBg="1"/>
      <p:bldP spid="63511" grpId="1" animBg="1"/>
      <p:bldP spid="63516" grpId="0" animBg="1"/>
      <p:bldP spid="63517" grpId="0" animBg="1"/>
      <p:bldP spid="635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E4419D5-AEB9-464F-95A2-B2A439A0B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什么是操作系统？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F5D73514-5BF9-46AE-92AB-8915F65CC3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8D7D7E-9526-4634-B65D-B5AD85E2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A71F4-7997-4E29-ADBB-C0FB4EB12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1DFE5D-DAAA-4903-8B23-020170BE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EBC9B-EC1C-4D81-BC9A-FD8204B7A08B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2044795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969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747BDE-A978-4145-9F21-EE2C26130FF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Functions of OS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371600"/>
            <a:ext cx="8064500" cy="24177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Hardware abstraction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>
                <a:ea typeface="Gulim" pitchFamily="34" charset="-127"/>
              </a:rPr>
              <a:t>Provide unified, friendly UI for users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>
                <a:ea typeface="Gulim" pitchFamily="34" charset="-127"/>
              </a:rPr>
              <a:t>Hide the configuration difference of hardware components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Application integration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>
                <a:ea typeface="Gulim" pitchFamily="34" charset="-127"/>
              </a:rPr>
              <a:t>Provide simple and useful methods for programs designing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>
                <a:ea typeface="Gulim" pitchFamily="34" charset="-127"/>
              </a:rPr>
              <a:t>Schedule and control the running of programs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Environment management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>
                <a:ea typeface="Gulim" pitchFamily="34" charset="-127"/>
              </a:rPr>
              <a:t>Monitor whole environment of computer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>
                <a:ea typeface="Gulim" pitchFamily="34" charset="-127"/>
              </a:rPr>
              <a:t>Provide a secure, stable and comfortable space for uses</a:t>
            </a:r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900113" y="4292600"/>
            <a:ext cx="8056562" cy="404813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68615" name="Freeform 7"/>
          <p:cNvSpPr>
            <a:spLocks/>
          </p:cNvSpPr>
          <p:nvPr/>
        </p:nvSpPr>
        <p:spPr bwMode="auto">
          <a:xfrm>
            <a:off x="1403350" y="4638675"/>
            <a:ext cx="7345363" cy="1311275"/>
          </a:xfrm>
          <a:custGeom>
            <a:avLst/>
            <a:gdLst>
              <a:gd name="T0" fmla="*/ 2147483646 w 5582"/>
              <a:gd name="T1" fmla="*/ 2147483646 h 826"/>
              <a:gd name="T2" fmla="*/ 2147483646 w 5582"/>
              <a:gd name="T3" fmla="*/ 2147483646 h 826"/>
              <a:gd name="T4" fmla="*/ 2147483646 w 5582"/>
              <a:gd name="T5" fmla="*/ 2147483646 h 826"/>
              <a:gd name="T6" fmla="*/ 2147483646 w 5582"/>
              <a:gd name="T7" fmla="*/ 2147483646 h 826"/>
              <a:gd name="T8" fmla="*/ 2147483646 w 5582"/>
              <a:gd name="T9" fmla="*/ 2147483646 h 826"/>
              <a:gd name="T10" fmla="*/ 2147483646 w 5582"/>
              <a:gd name="T11" fmla="*/ 2147483646 h 826"/>
              <a:gd name="T12" fmla="*/ 2147483646 w 5582"/>
              <a:gd name="T13" fmla="*/ 2147483646 h 826"/>
              <a:gd name="T14" fmla="*/ 2147483646 w 5582"/>
              <a:gd name="T15" fmla="*/ 2147483646 h 826"/>
              <a:gd name="T16" fmla="*/ 2147483646 w 5582"/>
              <a:gd name="T17" fmla="*/ 2147483646 h 826"/>
              <a:gd name="T18" fmla="*/ 2147483646 w 5582"/>
              <a:gd name="T19" fmla="*/ 2147483646 h 826"/>
              <a:gd name="T20" fmla="*/ 2147483646 w 5582"/>
              <a:gd name="T21" fmla="*/ 2147483646 h 826"/>
              <a:gd name="T22" fmla="*/ 2147483646 w 5582"/>
              <a:gd name="T23" fmla="*/ 2147483646 h 826"/>
              <a:gd name="T24" fmla="*/ 2147483646 w 5582"/>
              <a:gd name="T25" fmla="*/ 2147483646 h 826"/>
              <a:gd name="T26" fmla="*/ 2147483646 w 5582"/>
              <a:gd name="T27" fmla="*/ 2147483646 h 826"/>
              <a:gd name="T28" fmla="*/ 2147483646 w 5582"/>
              <a:gd name="T29" fmla="*/ 2147483646 h 826"/>
              <a:gd name="T30" fmla="*/ 2147483646 w 5582"/>
              <a:gd name="T31" fmla="*/ 2147483646 h 826"/>
              <a:gd name="T32" fmla="*/ 2147483646 w 5582"/>
              <a:gd name="T33" fmla="*/ 2147483646 h 826"/>
              <a:gd name="T34" fmla="*/ 2147483646 w 5582"/>
              <a:gd name="T35" fmla="*/ 2147483646 h 826"/>
              <a:gd name="T36" fmla="*/ 2147483646 w 5582"/>
              <a:gd name="T37" fmla="*/ 2147483646 h 826"/>
              <a:gd name="T38" fmla="*/ 2147483646 w 5582"/>
              <a:gd name="T39" fmla="*/ 2147483646 h 826"/>
              <a:gd name="T40" fmla="*/ 2147483646 w 5582"/>
              <a:gd name="T41" fmla="*/ 2147483646 h 826"/>
              <a:gd name="T42" fmla="*/ 2147483646 w 5582"/>
              <a:gd name="T43" fmla="*/ 2147483646 h 826"/>
              <a:gd name="T44" fmla="*/ 2147483646 w 5582"/>
              <a:gd name="T45" fmla="*/ 2147483646 h 826"/>
              <a:gd name="T46" fmla="*/ 2147483646 w 5582"/>
              <a:gd name="T47" fmla="*/ 2147483646 h 826"/>
              <a:gd name="T48" fmla="*/ 2147483646 w 5582"/>
              <a:gd name="T49" fmla="*/ 2147483646 h 826"/>
              <a:gd name="T50" fmla="*/ 2147483646 w 5582"/>
              <a:gd name="T51" fmla="*/ 2147483646 h 826"/>
              <a:gd name="T52" fmla="*/ 2147483646 w 5582"/>
              <a:gd name="T53" fmla="*/ 2147483646 h 826"/>
              <a:gd name="T54" fmla="*/ 2147483646 w 5582"/>
              <a:gd name="T55" fmla="*/ 2147483646 h 826"/>
              <a:gd name="T56" fmla="*/ 2147483646 w 5582"/>
              <a:gd name="T57" fmla="*/ 2147483646 h 826"/>
              <a:gd name="T58" fmla="*/ 2147483646 w 5582"/>
              <a:gd name="T59" fmla="*/ 2147483646 h 826"/>
              <a:gd name="T60" fmla="*/ 2147483646 w 5582"/>
              <a:gd name="T61" fmla="*/ 2147483646 h 826"/>
              <a:gd name="T62" fmla="*/ 2147483646 w 5582"/>
              <a:gd name="T63" fmla="*/ 2147483646 h 826"/>
              <a:gd name="T64" fmla="*/ 2147483646 w 5582"/>
              <a:gd name="T65" fmla="*/ 2147483646 h 826"/>
              <a:gd name="T66" fmla="*/ 2147483646 w 5582"/>
              <a:gd name="T67" fmla="*/ 2147483646 h 826"/>
              <a:gd name="T68" fmla="*/ 2147483646 w 5582"/>
              <a:gd name="T69" fmla="*/ 2147483646 h 826"/>
              <a:gd name="T70" fmla="*/ 2147483646 w 5582"/>
              <a:gd name="T71" fmla="*/ 2147483646 h 82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582"/>
              <a:gd name="T109" fmla="*/ 0 h 826"/>
              <a:gd name="T110" fmla="*/ 5582 w 5582"/>
              <a:gd name="T111" fmla="*/ 826 h 82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582" h="826">
                <a:moveTo>
                  <a:pt x="94" y="490"/>
                </a:moveTo>
                <a:cubicBezTo>
                  <a:pt x="288" y="345"/>
                  <a:pt x="482" y="200"/>
                  <a:pt x="658" y="154"/>
                </a:cubicBezTo>
                <a:cubicBezTo>
                  <a:pt x="834" y="108"/>
                  <a:pt x="1008" y="216"/>
                  <a:pt x="1150" y="214"/>
                </a:cubicBezTo>
                <a:cubicBezTo>
                  <a:pt x="1292" y="212"/>
                  <a:pt x="1398" y="160"/>
                  <a:pt x="1510" y="142"/>
                </a:cubicBezTo>
                <a:cubicBezTo>
                  <a:pt x="1622" y="124"/>
                  <a:pt x="1716" y="82"/>
                  <a:pt x="1822" y="106"/>
                </a:cubicBezTo>
                <a:cubicBezTo>
                  <a:pt x="1928" y="130"/>
                  <a:pt x="2064" y="218"/>
                  <a:pt x="2146" y="286"/>
                </a:cubicBezTo>
                <a:cubicBezTo>
                  <a:pt x="2228" y="354"/>
                  <a:pt x="2214" y="542"/>
                  <a:pt x="2314" y="514"/>
                </a:cubicBezTo>
                <a:cubicBezTo>
                  <a:pt x="2414" y="486"/>
                  <a:pt x="2646" y="160"/>
                  <a:pt x="2746" y="118"/>
                </a:cubicBezTo>
                <a:cubicBezTo>
                  <a:pt x="2846" y="76"/>
                  <a:pt x="2830" y="260"/>
                  <a:pt x="2914" y="262"/>
                </a:cubicBezTo>
                <a:cubicBezTo>
                  <a:pt x="2998" y="264"/>
                  <a:pt x="3122" y="72"/>
                  <a:pt x="3250" y="130"/>
                </a:cubicBezTo>
                <a:cubicBezTo>
                  <a:pt x="3378" y="188"/>
                  <a:pt x="3588" y="620"/>
                  <a:pt x="3682" y="610"/>
                </a:cubicBezTo>
                <a:cubicBezTo>
                  <a:pt x="3776" y="600"/>
                  <a:pt x="3722" y="140"/>
                  <a:pt x="3814" y="70"/>
                </a:cubicBezTo>
                <a:cubicBezTo>
                  <a:pt x="3906" y="0"/>
                  <a:pt x="4112" y="134"/>
                  <a:pt x="4234" y="190"/>
                </a:cubicBezTo>
                <a:cubicBezTo>
                  <a:pt x="4356" y="246"/>
                  <a:pt x="4454" y="408"/>
                  <a:pt x="4546" y="406"/>
                </a:cubicBezTo>
                <a:cubicBezTo>
                  <a:pt x="4638" y="404"/>
                  <a:pt x="4708" y="200"/>
                  <a:pt x="4786" y="178"/>
                </a:cubicBezTo>
                <a:cubicBezTo>
                  <a:pt x="4864" y="156"/>
                  <a:pt x="4926" y="300"/>
                  <a:pt x="5014" y="274"/>
                </a:cubicBezTo>
                <a:cubicBezTo>
                  <a:pt x="5102" y="248"/>
                  <a:pt x="5252" y="8"/>
                  <a:pt x="5314" y="22"/>
                </a:cubicBezTo>
                <a:cubicBezTo>
                  <a:pt x="5376" y="36"/>
                  <a:pt x="5356" y="266"/>
                  <a:pt x="5386" y="358"/>
                </a:cubicBezTo>
                <a:cubicBezTo>
                  <a:pt x="5416" y="450"/>
                  <a:pt x="5582" y="522"/>
                  <a:pt x="5494" y="574"/>
                </a:cubicBezTo>
                <a:cubicBezTo>
                  <a:pt x="5406" y="626"/>
                  <a:pt x="5056" y="630"/>
                  <a:pt x="4858" y="670"/>
                </a:cubicBezTo>
                <a:cubicBezTo>
                  <a:pt x="4660" y="710"/>
                  <a:pt x="4448" y="814"/>
                  <a:pt x="4306" y="814"/>
                </a:cubicBezTo>
                <a:cubicBezTo>
                  <a:pt x="4164" y="814"/>
                  <a:pt x="4102" y="670"/>
                  <a:pt x="4006" y="670"/>
                </a:cubicBezTo>
                <a:cubicBezTo>
                  <a:pt x="3910" y="670"/>
                  <a:pt x="3862" y="802"/>
                  <a:pt x="3730" y="814"/>
                </a:cubicBezTo>
                <a:cubicBezTo>
                  <a:pt x="3598" y="826"/>
                  <a:pt x="3374" y="770"/>
                  <a:pt x="3214" y="742"/>
                </a:cubicBezTo>
                <a:cubicBezTo>
                  <a:pt x="3054" y="714"/>
                  <a:pt x="2876" y="644"/>
                  <a:pt x="2770" y="646"/>
                </a:cubicBezTo>
                <a:cubicBezTo>
                  <a:pt x="2664" y="648"/>
                  <a:pt x="2696" y="740"/>
                  <a:pt x="2578" y="754"/>
                </a:cubicBezTo>
                <a:cubicBezTo>
                  <a:pt x="2460" y="768"/>
                  <a:pt x="2188" y="756"/>
                  <a:pt x="2062" y="730"/>
                </a:cubicBezTo>
                <a:cubicBezTo>
                  <a:pt x="1936" y="704"/>
                  <a:pt x="1936" y="600"/>
                  <a:pt x="1822" y="598"/>
                </a:cubicBezTo>
                <a:cubicBezTo>
                  <a:pt x="1708" y="596"/>
                  <a:pt x="1530" y="696"/>
                  <a:pt x="1378" y="718"/>
                </a:cubicBezTo>
                <a:cubicBezTo>
                  <a:pt x="1226" y="740"/>
                  <a:pt x="1026" y="768"/>
                  <a:pt x="910" y="730"/>
                </a:cubicBezTo>
                <a:cubicBezTo>
                  <a:pt x="794" y="692"/>
                  <a:pt x="762" y="546"/>
                  <a:pt x="682" y="490"/>
                </a:cubicBezTo>
                <a:cubicBezTo>
                  <a:pt x="602" y="434"/>
                  <a:pt x="526" y="380"/>
                  <a:pt x="430" y="394"/>
                </a:cubicBezTo>
                <a:cubicBezTo>
                  <a:pt x="334" y="408"/>
                  <a:pt x="176" y="550"/>
                  <a:pt x="106" y="574"/>
                </a:cubicBezTo>
                <a:cubicBezTo>
                  <a:pt x="36" y="598"/>
                  <a:pt x="20" y="564"/>
                  <a:pt x="10" y="538"/>
                </a:cubicBezTo>
                <a:cubicBezTo>
                  <a:pt x="0" y="512"/>
                  <a:pt x="22" y="446"/>
                  <a:pt x="46" y="418"/>
                </a:cubicBezTo>
                <a:cubicBezTo>
                  <a:pt x="70" y="390"/>
                  <a:pt x="134" y="368"/>
                  <a:pt x="154" y="370"/>
                </a:cubicBezTo>
              </a:path>
            </a:pathLst>
          </a:custGeom>
          <a:solidFill>
            <a:srgbClr val="66FF66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4500563" y="4292600"/>
            <a:ext cx="539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993300"/>
                </a:solidFill>
                <a:latin typeface="Tahoma" panose="020B0604030504040204" pitchFamily="34" charset="0"/>
              </a:rPr>
              <a:t>OS</a:t>
            </a: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2628900" y="5157788"/>
            <a:ext cx="1438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990000"/>
                </a:solidFill>
                <a:latin typeface="Tahoma" panose="020B0604030504040204" pitchFamily="34" charset="0"/>
              </a:rPr>
              <a:t>Hardware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4" grpId="0" animBg="1"/>
      <p:bldP spid="68616" grpId="0"/>
      <p:bldP spid="686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584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584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214D02-40CE-4D2B-AA0F-59B769A5C36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333375"/>
            <a:ext cx="7777163" cy="892175"/>
          </a:xfrm>
        </p:spPr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Architecture of Minix</a:t>
            </a:r>
            <a:endParaRPr lang="en-US" altLang="ko-KR">
              <a:ea typeface="Gulim" pitchFamily="34" charset="-127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836738" y="3429000"/>
            <a:ext cx="5256212" cy="719138"/>
            <a:chOff x="1021" y="2523"/>
            <a:chExt cx="3311" cy="453"/>
          </a:xfrm>
        </p:grpSpPr>
        <p:sp>
          <p:nvSpPr>
            <p:cNvPr id="35868" name="AutoShape 5"/>
            <p:cNvSpPr>
              <a:spLocks noChangeArrowheads="1"/>
            </p:cNvSpPr>
            <p:nvPr/>
          </p:nvSpPr>
          <p:spPr bwMode="auto">
            <a:xfrm>
              <a:off x="1021" y="252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磁盘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69" name="AutoShape 6"/>
            <p:cNvSpPr>
              <a:spLocks noChangeArrowheads="1"/>
            </p:cNvSpPr>
            <p:nvPr/>
          </p:nvSpPr>
          <p:spPr bwMode="auto">
            <a:xfrm>
              <a:off x="1474" y="2523"/>
              <a:ext cx="590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终端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0" name="AutoShape 7"/>
            <p:cNvSpPr>
              <a:spLocks noChangeArrowheads="1"/>
            </p:cNvSpPr>
            <p:nvPr/>
          </p:nvSpPr>
          <p:spPr bwMode="auto">
            <a:xfrm>
              <a:off x="1927" y="2523"/>
              <a:ext cx="545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时钟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1" name="AutoShape 8"/>
            <p:cNvSpPr>
              <a:spLocks noChangeArrowheads="1"/>
            </p:cNvSpPr>
            <p:nvPr/>
          </p:nvSpPr>
          <p:spPr bwMode="auto">
            <a:xfrm>
              <a:off x="2336" y="252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系统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2" name="AutoShape 9"/>
            <p:cNvSpPr>
              <a:spLocks noChangeArrowheads="1"/>
            </p:cNvSpPr>
            <p:nvPr/>
          </p:nvSpPr>
          <p:spPr bwMode="auto">
            <a:xfrm>
              <a:off x="2790" y="2523"/>
              <a:ext cx="726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以太网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3" name="AutoShape 10"/>
            <p:cNvSpPr>
              <a:spLocks noChangeArrowheads="1"/>
            </p:cNvSpPr>
            <p:nvPr/>
          </p:nvSpPr>
          <p:spPr bwMode="auto">
            <a:xfrm>
              <a:off x="3380" y="2523"/>
              <a:ext cx="952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FF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rgbClr val="FF00FF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08175" y="2347913"/>
            <a:ext cx="5327650" cy="720725"/>
            <a:chOff x="1066" y="1842"/>
            <a:chExt cx="3356" cy="454"/>
          </a:xfrm>
        </p:grpSpPr>
        <p:sp>
          <p:nvSpPr>
            <p:cNvPr id="35864" name="AutoShape 12"/>
            <p:cNvSpPr>
              <a:spLocks noChangeArrowheads="1"/>
            </p:cNvSpPr>
            <p:nvPr/>
          </p:nvSpPr>
          <p:spPr bwMode="auto">
            <a:xfrm>
              <a:off x="1066" y="1842"/>
              <a:ext cx="816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内存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管理器</a:t>
              </a:r>
            </a:p>
          </p:txBody>
        </p:sp>
        <p:sp>
          <p:nvSpPr>
            <p:cNvPr id="35865" name="AutoShape 13"/>
            <p:cNvSpPr>
              <a:spLocks noChangeArrowheads="1"/>
            </p:cNvSpPr>
            <p:nvPr/>
          </p:nvSpPr>
          <p:spPr bwMode="auto">
            <a:xfrm>
              <a:off x="1746" y="1842"/>
              <a:ext cx="816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文件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系统</a:t>
              </a:r>
            </a:p>
          </p:txBody>
        </p:sp>
        <p:sp>
          <p:nvSpPr>
            <p:cNvPr id="35866" name="AutoShape 14"/>
            <p:cNvSpPr>
              <a:spLocks noChangeArrowheads="1"/>
            </p:cNvSpPr>
            <p:nvPr/>
          </p:nvSpPr>
          <p:spPr bwMode="auto">
            <a:xfrm>
              <a:off x="2426" y="1842"/>
              <a:ext cx="953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网络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服务器</a:t>
              </a:r>
            </a:p>
          </p:txBody>
        </p:sp>
        <p:sp>
          <p:nvSpPr>
            <p:cNvPr id="35867" name="AutoShape 15"/>
            <p:cNvSpPr>
              <a:spLocks noChangeArrowheads="1"/>
            </p:cNvSpPr>
            <p:nvPr/>
          </p:nvSpPr>
          <p:spPr bwMode="auto">
            <a:xfrm>
              <a:off x="3243" y="1842"/>
              <a:ext cx="1179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chemeClr val="hlink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052638" y="1412875"/>
            <a:ext cx="5254625" cy="719138"/>
            <a:chOff x="1157" y="1253"/>
            <a:chExt cx="3310" cy="453"/>
          </a:xfrm>
        </p:grpSpPr>
        <p:sp>
          <p:nvSpPr>
            <p:cNvPr id="35858" name="AutoShape 17"/>
            <p:cNvSpPr>
              <a:spLocks noChangeArrowheads="1"/>
            </p:cNvSpPr>
            <p:nvPr/>
          </p:nvSpPr>
          <p:spPr bwMode="auto">
            <a:xfrm>
              <a:off x="1157" y="125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00"/>
                  </a:solidFill>
                  <a:latin typeface="宋体" panose="02010600030101010101" pitchFamily="2" charset="-122"/>
                </a:rPr>
                <a:t>Init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59" name="AutoShape 18"/>
            <p:cNvSpPr>
              <a:spLocks noChangeArrowheads="1"/>
            </p:cNvSpPr>
            <p:nvPr/>
          </p:nvSpPr>
          <p:spPr bwMode="auto">
            <a:xfrm>
              <a:off x="1609" y="1253"/>
              <a:ext cx="590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0" name="AutoShape 19"/>
            <p:cNvSpPr>
              <a:spLocks noChangeArrowheads="1"/>
            </p:cNvSpPr>
            <p:nvPr/>
          </p:nvSpPr>
          <p:spPr bwMode="auto">
            <a:xfrm>
              <a:off x="2062" y="1253"/>
              <a:ext cx="545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1" name="AutoShape 20"/>
            <p:cNvSpPr>
              <a:spLocks noChangeArrowheads="1"/>
            </p:cNvSpPr>
            <p:nvPr/>
          </p:nvSpPr>
          <p:spPr bwMode="auto">
            <a:xfrm>
              <a:off x="2471" y="125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2" name="AutoShape 21"/>
            <p:cNvSpPr>
              <a:spLocks noChangeArrowheads="1"/>
            </p:cNvSpPr>
            <p:nvPr/>
          </p:nvSpPr>
          <p:spPr bwMode="auto">
            <a:xfrm>
              <a:off x="2925" y="1253"/>
              <a:ext cx="726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3" name="AutoShape 22"/>
            <p:cNvSpPr>
              <a:spLocks noChangeArrowheads="1"/>
            </p:cNvSpPr>
            <p:nvPr/>
          </p:nvSpPr>
          <p:spPr bwMode="auto">
            <a:xfrm>
              <a:off x="3515" y="1253"/>
              <a:ext cx="952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rgbClr val="FF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71703" name="Text Box 23"/>
          <p:cNvSpPr txBox="1">
            <a:spLocks noChangeArrowheads="1"/>
          </p:cNvSpPr>
          <p:nvPr/>
        </p:nvSpPr>
        <p:spPr bwMode="auto">
          <a:xfrm>
            <a:off x="815975" y="4652963"/>
            <a:ext cx="109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1</a:t>
            </a:r>
          </a:p>
        </p:txBody>
      </p:sp>
      <p:sp>
        <p:nvSpPr>
          <p:cNvPr id="71704" name="Text Box 24"/>
          <p:cNvSpPr txBox="1">
            <a:spLocks noChangeArrowheads="1"/>
          </p:cNvSpPr>
          <p:nvPr/>
        </p:nvSpPr>
        <p:spPr bwMode="auto">
          <a:xfrm>
            <a:off x="827088" y="3644900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2</a:t>
            </a:r>
          </a:p>
        </p:txBody>
      </p:sp>
      <p:sp>
        <p:nvSpPr>
          <p:cNvPr id="71705" name="Text Box 25"/>
          <p:cNvSpPr txBox="1">
            <a:spLocks noChangeArrowheads="1"/>
          </p:cNvSpPr>
          <p:nvPr/>
        </p:nvSpPr>
        <p:spPr bwMode="auto">
          <a:xfrm>
            <a:off x="827088" y="2636838"/>
            <a:ext cx="10810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3</a:t>
            </a:r>
          </a:p>
        </p:txBody>
      </p:sp>
      <p:sp>
        <p:nvSpPr>
          <p:cNvPr id="71706" name="Text Box 26"/>
          <p:cNvSpPr txBox="1">
            <a:spLocks noChangeArrowheads="1"/>
          </p:cNvSpPr>
          <p:nvPr/>
        </p:nvSpPr>
        <p:spPr bwMode="auto">
          <a:xfrm>
            <a:off x="828675" y="1628775"/>
            <a:ext cx="107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4</a:t>
            </a:r>
          </a:p>
        </p:txBody>
      </p:sp>
      <p:sp>
        <p:nvSpPr>
          <p:cNvPr id="71707" name="Text Box 27"/>
          <p:cNvSpPr txBox="1">
            <a:spLocks noChangeArrowheads="1"/>
          </p:cNvSpPr>
          <p:nvPr/>
        </p:nvSpPr>
        <p:spPr bwMode="auto">
          <a:xfrm>
            <a:off x="7451725" y="3573463"/>
            <a:ext cx="1296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宋体" panose="02010600030101010101" pitchFamily="2" charset="-122"/>
              </a:rPr>
              <a:t>I/O </a:t>
            </a: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Task</a:t>
            </a:r>
          </a:p>
        </p:txBody>
      </p:sp>
      <p:sp>
        <p:nvSpPr>
          <p:cNvPr id="71708" name="Text Box 28"/>
          <p:cNvSpPr txBox="1">
            <a:spLocks noChangeArrowheads="1"/>
          </p:cNvSpPr>
          <p:nvPr/>
        </p:nvSpPr>
        <p:spPr bwMode="auto">
          <a:xfrm>
            <a:off x="7453313" y="2492375"/>
            <a:ext cx="1511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Service</a:t>
            </a:r>
          </a:p>
        </p:txBody>
      </p:sp>
      <p:sp>
        <p:nvSpPr>
          <p:cNvPr id="71709" name="Text Box 29"/>
          <p:cNvSpPr txBox="1">
            <a:spLocks noChangeArrowheads="1"/>
          </p:cNvSpPr>
          <p:nvPr/>
        </p:nvSpPr>
        <p:spPr bwMode="auto">
          <a:xfrm>
            <a:off x="7451725" y="1557338"/>
            <a:ext cx="1441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User space</a:t>
            </a:r>
          </a:p>
        </p:txBody>
      </p:sp>
      <p:sp>
        <p:nvSpPr>
          <p:cNvPr id="71710" name="Text Box 30"/>
          <p:cNvSpPr txBox="1">
            <a:spLocks noChangeArrowheads="1"/>
          </p:cNvSpPr>
          <p:nvPr/>
        </p:nvSpPr>
        <p:spPr bwMode="auto">
          <a:xfrm>
            <a:off x="7740650" y="4518025"/>
            <a:ext cx="928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Kernel</a:t>
            </a:r>
          </a:p>
        </p:txBody>
      </p:sp>
      <p:sp>
        <p:nvSpPr>
          <p:cNvPr id="71711" name="AutoShape 31"/>
          <p:cNvSpPr>
            <a:spLocks noChangeArrowheads="1"/>
          </p:cNvSpPr>
          <p:nvPr/>
        </p:nvSpPr>
        <p:spPr bwMode="auto">
          <a:xfrm>
            <a:off x="1763713" y="4365625"/>
            <a:ext cx="5545137" cy="719138"/>
          </a:xfrm>
          <a:prstGeom prst="cube">
            <a:avLst>
              <a:gd name="adj" fmla="val 25000"/>
            </a:avLst>
          </a:prstGeom>
          <a:solidFill>
            <a:srgbClr val="6666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F5ED53"/>
                </a:solidFill>
                <a:latin typeface="Tahoma" panose="020B0604030504040204" pitchFamily="34" charset="0"/>
              </a:rPr>
              <a:t>进程管理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3" grpId="0"/>
      <p:bldP spid="71704" grpId="0"/>
      <p:bldP spid="71705" grpId="0"/>
      <p:bldP spid="71706" grpId="0"/>
      <p:bldP spid="71707" grpId="0"/>
      <p:bldP spid="71708" grpId="0"/>
      <p:bldP spid="71709" grpId="0"/>
      <p:bldP spid="71710" grpId="0"/>
      <p:bldP spid="717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686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68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5D29D0-9192-4E1D-A1BC-80BEC70A64D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333375"/>
            <a:ext cx="7777163" cy="892175"/>
          </a:xfrm>
        </p:spPr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Architecture of Win 2k/XP</a:t>
            </a:r>
            <a:endParaRPr lang="en-US" altLang="ko-KR">
              <a:ea typeface="Gulim" pitchFamily="34" charset="-127"/>
            </a:endParaRPr>
          </a:p>
        </p:txBody>
      </p:sp>
      <p:pic>
        <p:nvPicPr>
          <p:cNvPr id="70687" name="Picture 31" descr="Windows2K_XP_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87338"/>
            <a:ext cx="8316912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891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89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6F1803-0743-45E5-86FF-7FC1699B3AB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Topics of OS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2000">
                <a:ea typeface="Gulim" pitchFamily="34" charset="-127"/>
              </a:rPr>
              <a:t>Introduction and prerequisites knowledge (4~6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Opinion of OS: resource manage </a:t>
            </a:r>
            <a:r>
              <a:rPr kumimoji="0" lang="en-US" altLang="zh-CN" sz="1800" i="1">
                <a:ea typeface="Gulim" pitchFamily="34" charset="-127"/>
              </a:rPr>
              <a:t>VS</a:t>
            </a:r>
            <a:r>
              <a:rPr kumimoji="0" lang="en-US" altLang="zh-CN" sz="1800">
                <a:ea typeface="Gulim" pitchFamily="34" charset="-127"/>
              </a:rPr>
              <a:t> extended machine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Concept: batch system/cocurrency/real-system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Knowledge about interruption, CPU, clock, DMA, storage system, bus, motherboard…. </a:t>
            </a:r>
            <a:endParaRPr kumimoji="0" lang="en-US" altLang="zh-CN" sz="1800">
              <a:solidFill>
                <a:srgbClr val="FF0000"/>
              </a:solidFill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>
                <a:ea typeface="Gulim" pitchFamily="34" charset="-127"/>
              </a:rPr>
              <a:t>CPU management (8~10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Concept: process/thread, CPU instruction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Process/thread scheduling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Interprocess communication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>
                <a:ea typeface="Gulim" pitchFamily="34" charset="-127"/>
              </a:rPr>
              <a:t>Memory management (8~10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Concept: swapping, virtual memory, paging, segmentation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Memory allocation, relocation, protection and sharing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>
                <a:ea typeface="Gulim" pitchFamily="34" charset="-127"/>
              </a:rPr>
              <a:t>Multiprogramming, running image of thread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>
                <a:ea typeface="Gulim" pitchFamily="34" charset="-127"/>
              </a:rPr>
              <a:t>Device management (6~8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Concept: DMA, I/O channel, I/O software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Working mechanism of different kinds of I/O devices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>
                <a:ea typeface="Gulim" pitchFamily="34" charset="-127"/>
              </a:rPr>
              <a:t>Dead lock and related processing</a:t>
            </a:r>
          </a:p>
          <a:p>
            <a:pPr lvl="1" eaLnBrk="1" hangingPunct="1">
              <a:lnSpc>
                <a:spcPct val="80000"/>
              </a:lnSpc>
            </a:pPr>
            <a:endParaRPr kumimoji="0" lang="en-US" altLang="zh-CN" sz="1800">
              <a:ea typeface="Gulim" pitchFamily="34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993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99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0B3501-055A-4226-A29A-2067B634DFE0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Topics of OS (cont.)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File system (Disk management) (6~8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Concept: files, directories, volume, file format and system 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Disk space management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File system design and implementation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File system security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System call and user interface (2~4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Concept: soft interruption, hard interruption, CPU trap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Initialization and system service loading of OS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Interaction between user space and kernel spaces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Environment management (2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Power management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Security and stability maintenance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Case analysis and advanced topics discussion (2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Source code review of several OS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Research on OS and some academic topics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67C783-8756-47FF-A853-20DDA14541A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My goals in this course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>
                <a:ea typeface="Gulim" pitchFamily="34" charset="-127"/>
              </a:rPr>
              <a:t>My minimal expectation</a:t>
            </a:r>
          </a:p>
          <a:p>
            <a:pPr lvl="1" eaLnBrk="1" hangingPunct="1"/>
            <a:r>
              <a:rPr kumimoji="0" lang="en-US" altLang="zh-CN" dirty="0">
                <a:ea typeface="Gulim" pitchFamily="34" charset="-127"/>
              </a:rPr>
              <a:t>Everyone can learn something</a:t>
            </a:r>
          </a:p>
          <a:p>
            <a:pPr lvl="1" eaLnBrk="1" hangingPunct="1"/>
            <a:r>
              <a:rPr kumimoji="0" lang="en-US" altLang="zh-CN" dirty="0">
                <a:ea typeface="Gulim" pitchFamily="34" charset="-127"/>
              </a:rPr>
              <a:t>don’t waste your time</a:t>
            </a:r>
          </a:p>
          <a:p>
            <a:pPr eaLnBrk="1" hangingPunct="1"/>
            <a:r>
              <a:rPr kumimoji="0" lang="en-US" altLang="zh-CN" dirty="0">
                <a:ea typeface="Gulim" pitchFamily="34" charset="-127"/>
              </a:rPr>
              <a:t>My strategy</a:t>
            </a:r>
          </a:p>
          <a:p>
            <a:pPr lvl="1" eaLnBrk="1" hangingPunct="1"/>
            <a:r>
              <a:rPr kumimoji="0" lang="en-US" altLang="zh-CN" dirty="0">
                <a:ea typeface="Gulim" pitchFamily="34" charset="-127"/>
              </a:rPr>
              <a:t>Breadth &amp; Depth in OS domain</a:t>
            </a:r>
          </a:p>
          <a:p>
            <a:pPr lvl="1" eaLnBrk="1" hangingPunct="1"/>
            <a:r>
              <a:rPr kumimoji="0" lang="en-US" altLang="zh-CN" dirty="0">
                <a:ea typeface="Gulim" pitchFamily="34" charset="-127"/>
              </a:rPr>
              <a:t>Case study &amp; discussion &amp; thinking &amp; analysis</a:t>
            </a:r>
            <a:endParaRPr kumimoji="0" lang="en-US" altLang="ko-KR" dirty="0">
              <a:ea typeface="Gulim" pitchFamily="34" charset="-127"/>
            </a:endParaRPr>
          </a:p>
          <a:p>
            <a:pPr eaLnBrk="1" hangingPunct="1"/>
            <a:r>
              <a:rPr kumimoji="0" lang="en-US" altLang="zh-CN" dirty="0">
                <a:ea typeface="Gulim" pitchFamily="34" charset="-127"/>
              </a:rPr>
              <a:t>My challenge</a:t>
            </a:r>
          </a:p>
          <a:p>
            <a:pPr lvl="1" eaLnBrk="1" hangingPunct="1"/>
            <a:r>
              <a:rPr kumimoji="0" lang="en-US" altLang="zh-CN" dirty="0">
                <a:ea typeface="Gulim" pitchFamily="34" charset="-127"/>
              </a:rPr>
              <a:t>How to improve your passion of CS and OS</a:t>
            </a:r>
          </a:p>
          <a:p>
            <a:pPr lvl="1" eaLnBrk="1" hangingPunct="1"/>
            <a:r>
              <a:rPr kumimoji="0" lang="en-US" altLang="zh-CN" dirty="0">
                <a:ea typeface="Gulim" pitchFamily="34" charset="-127"/>
              </a:rPr>
              <a:t>How to integrate the related knowledge and interactive with you</a:t>
            </a:r>
          </a:p>
        </p:txBody>
      </p:sp>
    </p:spTree>
    <p:extLst>
      <p:ext uri="{BB962C8B-B14F-4D97-AF65-F5344CB8AC3E}">
        <p14:creationId xmlns:p14="http://schemas.microsoft.com/office/powerpoint/2010/main" val="3109023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21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901C47-2935-44BA-B233-9736FD359D26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What about your goals?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>
                <a:ea typeface="Gulim" pitchFamily="34" charset="-127"/>
              </a:rPr>
              <a:t>Motivation and attitude</a:t>
            </a:r>
          </a:p>
          <a:p>
            <a:pPr lvl="1" eaLnBrk="1" hangingPunct="1"/>
            <a:endParaRPr kumimoji="0" lang="en-US" altLang="zh-CN" dirty="0">
              <a:ea typeface="Gulim" pitchFamily="34" charset="-127"/>
            </a:endParaRPr>
          </a:p>
          <a:p>
            <a:pPr lvl="1" eaLnBrk="1" hangingPunct="1"/>
            <a:endParaRPr kumimoji="0" lang="en-US" altLang="ko-KR" dirty="0">
              <a:ea typeface="Gulim" pitchFamily="34" charset="-127"/>
            </a:endParaRPr>
          </a:p>
          <a:p>
            <a:pPr eaLnBrk="1" hangingPunct="1"/>
            <a:r>
              <a:rPr kumimoji="0" lang="en-US" altLang="zh-CN" dirty="0">
                <a:ea typeface="Gulim" pitchFamily="34" charset="-127"/>
              </a:rPr>
              <a:t>Smart and independent thinking</a:t>
            </a:r>
          </a:p>
          <a:p>
            <a:pPr lvl="1" eaLnBrk="1" hangingPunct="1"/>
            <a:endParaRPr kumimoji="0" lang="en-US" altLang="ko-KR" dirty="0">
              <a:ea typeface="Gulim" pitchFamily="34" charset="-127"/>
            </a:endParaRPr>
          </a:p>
          <a:p>
            <a:pPr lvl="1" eaLnBrk="1" hangingPunct="1"/>
            <a:endParaRPr kumimoji="0" lang="en-US" altLang="ko-KR" dirty="0">
              <a:ea typeface="Gulim" pitchFamily="34" charset="-127"/>
            </a:endParaRPr>
          </a:p>
          <a:p>
            <a:pPr eaLnBrk="1" hangingPunct="1"/>
            <a:r>
              <a:rPr kumimoji="0" lang="en-US" altLang="zh-CN" dirty="0">
                <a:ea typeface="Gulim" pitchFamily="34" charset="-127"/>
              </a:rPr>
              <a:t>Experience about science, engineering and technology</a:t>
            </a:r>
          </a:p>
          <a:p>
            <a:pPr lvl="1" eaLnBrk="1" hangingPunct="1"/>
            <a:endParaRPr kumimoji="0" lang="en-US" altLang="zh-CN" dirty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7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126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12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5ED1EA-F39B-4E59-80D6-7EBE77E8D7C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评分规则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kumimoji="0" lang="en-US" altLang="ko-KR" dirty="0">
              <a:ea typeface="Gulim" pitchFamily="34" charset="-127"/>
            </a:endParaRPr>
          </a:p>
          <a:p>
            <a:pPr eaLnBrk="1" hangingPunct="1"/>
            <a:r>
              <a:rPr kumimoji="0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大作业：</a:t>
            </a:r>
            <a:r>
              <a:rPr kumimoji="0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OS</a:t>
            </a:r>
            <a:r>
              <a:rPr kumimoji="0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改造开发</a:t>
            </a:r>
            <a:r>
              <a:rPr kumimoji="0" lang="zh-CN" altLang="en-US" dirty="0">
                <a:ea typeface="Gulim" pitchFamily="34" charset="-127"/>
              </a:rPr>
              <a:t> </a:t>
            </a:r>
            <a:r>
              <a:rPr kumimoji="0" lang="en-US" altLang="zh-CN" dirty="0">
                <a:ea typeface="Gulim" pitchFamily="34" charset="-127"/>
              </a:rPr>
              <a:t>(50%)</a:t>
            </a:r>
          </a:p>
          <a:p>
            <a:pPr lvl="1" eaLnBrk="1" hangingPunct="1"/>
            <a:endParaRPr kumimoji="0" lang="en-US" altLang="zh-CN" dirty="0">
              <a:ea typeface="Gulim" pitchFamily="34" charset="-127"/>
            </a:endParaRPr>
          </a:p>
          <a:p>
            <a:pPr eaLnBrk="1" hangingPunct="1"/>
            <a:r>
              <a:rPr kumimoji="0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期末考试</a:t>
            </a:r>
            <a:r>
              <a:rPr kumimoji="0" lang="en-US" altLang="zh-CN" dirty="0">
                <a:ea typeface="Gulim" pitchFamily="34" charset="-127"/>
              </a:rPr>
              <a:t>(50%) </a:t>
            </a:r>
            <a:r>
              <a:rPr kumimoji="0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闭卷</a:t>
            </a:r>
            <a:endParaRPr kumimoji="0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kumimoji="0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会包含实验部分内容</a:t>
            </a:r>
            <a:endParaRPr kumimoji="0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kumimoji="0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以及其他各种各样的知识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9807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1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229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22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322558-EBE1-463F-8EB5-338F7168E5B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Teaching books and reference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kumimoji="0" lang="en-US" altLang="zh-CN" dirty="0">
                <a:ea typeface="宋体" panose="02010600030101010101" pitchFamily="2" charset="-122"/>
              </a:rPr>
              <a:t>Teaching books</a:t>
            </a:r>
          </a:p>
          <a:p>
            <a:pPr lvl="1" eaLnBrk="1" hangingPunct="1">
              <a:defRPr/>
            </a:pPr>
            <a:r>
              <a:rPr kumimoji="0" lang="en-US" altLang="zh-CN" dirty="0">
                <a:ea typeface="宋体" panose="02010600030101010101" pitchFamily="2" charset="-122"/>
              </a:rPr>
              <a:t>“</a:t>
            </a:r>
            <a:r>
              <a:rPr kumimoji="0" lang="zh-CN" altLang="en-US" dirty="0">
                <a:ea typeface="宋体" panose="02010600030101010101" pitchFamily="2" charset="-122"/>
              </a:rPr>
              <a:t>现代操作系统</a:t>
            </a:r>
            <a:r>
              <a:rPr kumimoji="0" lang="en-US" altLang="zh-CN" dirty="0">
                <a:ea typeface="宋体" panose="02010600030101010101" pitchFamily="2" charset="-122"/>
              </a:rPr>
              <a:t>”,</a:t>
            </a:r>
            <a:r>
              <a:rPr kumimoji="0" lang="zh-CN" altLang="en-US" dirty="0">
                <a:ea typeface="宋体" panose="02010600030101010101" pitchFamily="2" charset="-122"/>
              </a:rPr>
              <a:t>机械工业出版社，</a:t>
            </a:r>
            <a:r>
              <a:rPr kumimoji="0" lang="en-US" altLang="zh-CN" dirty="0">
                <a:ea typeface="宋体" panose="02010600030101010101" pitchFamily="2" charset="-122"/>
              </a:rPr>
              <a:t>Tanenbaum</a:t>
            </a:r>
            <a:r>
              <a:rPr kumimoji="0" lang="zh-CN" altLang="en-US" dirty="0">
                <a:ea typeface="宋体" panose="02010600030101010101" pitchFamily="2" charset="-122"/>
              </a:rPr>
              <a:t>著</a:t>
            </a:r>
            <a:endParaRPr kumimoji="0" lang="en-US" altLang="zh-CN" dirty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kumimoji="0" lang="en-US" altLang="zh-CN" dirty="0">
                <a:ea typeface="宋体" panose="02010600030101010101" pitchFamily="2" charset="-122"/>
              </a:rPr>
              <a:t>“</a:t>
            </a:r>
            <a:r>
              <a:rPr kumimoji="0" lang="zh-CN" altLang="en-US" dirty="0">
                <a:ea typeface="宋体" panose="02010600030101010101" pitchFamily="2" charset="-122"/>
              </a:rPr>
              <a:t>操作系统导论</a:t>
            </a:r>
            <a:r>
              <a:rPr kumimoji="0" lang="en-US" altLang="zh-CN" dirty="0">
                <a:ea typeface="宋体" panose="02010600030101010101" pitchFamily="2" charset="-122"/>
              </a:rPr>
              <a:t>”</a:t>
            </a:r>
            <a:r>
              <a:rPr kumimoji="0" lang="zh-CN" altLang="en-US" dirty="0">
                <a:ea typeface="宋体" panose="02010600030101010101" pitchFamily="2" charset="-122"/>
              </a:rPr>
              <a:t>人民邮电出版社</a:t>
            </a:r>
            <a:r>
              <a:rPr kumimoji="0" lang="en-US" altLang="zh-CN" dirty="0">
                <a:ea typeface="宋体" panose="02010600030101010101" pitchFamily="2" charset="-122"/>
              </a:rPr>
              <a:t>, https://pages.cs.wisc.edu/~remzi/OSTEP/</a:t>
            </a:r>
            <a:endParaRPr kumimoji="0" lang="zh-CN" altLang="en-US" dirty="0"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kumimoji="0" lang="en-US" altLang="zh-CN" dirty="0">
                <a:ea typeface="宋体" panose="02010600030101010101" pitchFamily="2" charset="-122"/>
              </a:rPr>
              <a:t>Reference books</a:t>
            </a:r>
          </a:p>
          <a:p>
            <a:pPr lvl="1" eaLnBrk="1" hangingPunct="1">
              <a:defRPr/>
            </a:pP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操作系统概念（第七版）；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Silberschatz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Galvin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Gagne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著、郑扣根译；高等教育出版社，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2010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年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操作系统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精髓与设计原理（第七版）；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William Stallings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著，陈向群、陈渝译；电子工业出版社，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2012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年</a:t>
            </a:r>
            <a:endParaRPr kumimoji="0" lang="en-US" altLang="zh-CN" dirty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kumimoji="0" lang="en-US" altLang="zh-CN" dirty="0">
                <a:ea typeface="宋体" panose="02010600030101010101" pitchFamily="2" charset="-122"/>
              </a:rPr>
              <a:t>“</a:t>
            </a:r>
            <a:r>
              <a:rPr kumimoji="0" lang="zh-CN" altLang="en-US" dirty="0">
                <a:ea typeface="宋体" panose="02010600030101010101" pitchFamily="2" charset="-122"/>
              </a:rPr>
              <a:t>操作系统：设计与实现</a:t>
            </a:r>
            <a:r>
              <a:rPr kumimoji="0" lang="en-US" altLang="zh-CN" dirty="0">
                <a:ea typeface="宋体" panose="02010600030101010101" pitchFamily="2" charset="-122"/>
              </a:rPr>
              <a:t>”</a:t>
            </a:r>
            <a:r>
              <a:rPr kumimoji="0" lang="zh-CN" altLang="en-US" dirty="0">
                <a:ea typeface="宋体" panose="02010600030101010101" pitchFamily="2" charset="-122"/>
              </a:rPr>
              <a:t>，电子工业出版社，中译本</a:t>
            </a:r>
          </a:p>
          <a:p>
            <a:pPr lvl="1" eaLnBrk="1" hangingPunct="1">
              <a:defRPr/>
            </a:pPr>
            <a:r>
              <a:rPr kumimoji="0" lang="en-US" altLang="zh-CN" dirty="0">
                <a:ea typeface="宋体" panose="02010600030101010101" pitchFamily="2" charset="-122"/>
              </a:rPr>
              <a:t>“</a:t>
            </a:r>
            <a:r>
              <a:rPr kumimoji="0" lang="zh-CN" altLang="en-US" dirty="0">
                <a:ea typeface="宋体" panose="02010600030101010101" pitchFamily="2" charset="-122"/>
              </a:rPr>
              <a:t>操作系统－内核与设计原理</a:t>
            </a:r>
            <a:r>
              <a:rPr kumimoji="0" lang="en-US" altLang="zh-CN" dirty="0">
                <a:ea typeface="宋体" panose="02010600030101010101" pitchFamily="2" charset="-122"/>
              </a:rPr>
              <a:t>”</a:t>
            </a:r>
            <a:r>
              <a:rPr kumimoji="0" lang="zh-CN" altLang="en-US" dirty="0">
                <a:ea typeface="宋体" panose="02010600030101010101" pitchFamily="2" charset="-122"/>
              </a:rPr>
              <a:t>，电子工业出版社，</a:t>
            </a:r>
            <a:r>
              <a:rPr kumimoji="0" lang="en-US" altLang="zh-CN" dirty="0">
                <a:ea typeface="宋体" panose="02010600030101010101" pitchFamily="2" charset="-122"/>
              </a:rPr>
              <a:t>William Stallings</a:t>
            </a:r>
            <a:r>
              <a:rPr kumimoji="0" lang="zh-CN" altLang="en-US" dirty="0">
                <a:ea typeface="宋体" panose="02010600030101010101" pitchFamily="2" charset="-122"/>
              </a:rPr>
              <a:t>著，英文原版</a:t>
            </a:r>
          </a:p>
          <a:p>
            <a:pPr lvl="1" eaLnBrk="1" hangingPunct="1">
              <a:defRPr/>
            </a:pPr>
            <a:r>
              <a:rPr kumimoji="0" lang="en-US" altLang="zh-CN" dirty="0">
                <a:ea typeface="宋体" panose="02010600030101010101" pitchFamily="2" charset="-122"/>
              </a:rPr>
              <a:t>“Windows</a:t>
            </a:r>
            <a:r>
              <a:rPr kumimoji="0" lang="zh-CN" altLang="en-US" dirty="0">
                <a:ea typeface="宋体" panose="02010600030101010101" pitchFamily="2" charset="-122"/>
              </a:rPr>
              <a:t>操作系统原理</a:t>
            </a:r>
            <a:r>
              <a:rPr kumimoji="0" lang="en-US" altLang="zh-CN" dirty="0">
                <a:ea typeface="宋体" panose="02010600030101010101" pitchFamily="2" charset="-122"/>
              </a:rPr>
              <a:t>”</a:t>
            </a:r>
            <a:r>
              <a:rPr kumimoji="0" lang="zh-CN" altLang="en-US" dirty="0">
                <a:ea typeface="宋体" panose="02010600030101010101" pitchFamily="2" charset="-122"/>
              </a:rPr>
              <a:t>，机械工业出版社，陈向群</a:t>
            </a:r>
          </a:p>
          <a:p>
            <a:pPr eaLnBrk="1" hangingPunct="1">
              <a:defRPr/>
            </a:pPr>
            <a:endParaRPr kumimoji="0" lang="en-US" altLang="zh-CN" dirty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21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331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33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312501-B9E2-44B4-A3E6-8AF68BDA6B94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Teaching books and reference</a:t>
            </a:r>
            <a:endParaRPr lang="en-US" altLang="ko-KR">
              <a:ea typeface="Gulim" pitchFamily="34" charset="-127"/>
            </a:endParaRPr>
          </a:p>
        </p:txBody>
      </p:sp>
      <p:pic>
        <p:nvPicPr>
          <p:cNvPr id="13318" name="Picture 9" descr="bd7f5842-037e-4ab1-a8e2-77caa0d9fa57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4716463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D0F5734-1373-4121-9122-29601DFD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31" y="1052736"/>
            <a:ext cx="4120213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5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74D03-A75C-414E-8500-0B6D3DF1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zh-CN" altLang="en-US" dirty="0"/>
              <a:t>这似乎是一个不用回答的问题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8F965-D724-48B3-BBB8-EB7FC4569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0" name="Picture 2" descr="https://img1.baidu.com/it/u=2042039447,2507308237&amp;fm=253&amp;fmt=auto&amp;app=138&amp;f=JPEG?w=500&amp;h=323">
            <a:extLst>
              <a:ext uri="{FF2B5EF4-FFF2-40B4-BE49-F238E27FC236}">
                <a16:creationId xmlns:a16="http://schemas.microsoft.com/office/drawing/2014/main" id="{A71EC480-F51C-4AAE-AAF8-6B9C6CC0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" y="980728"/>
            <a:ext cx="47625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https://www.hacktiny.com/wp-content/uploads/2020/03/Lenovo-p330-tiny-macos-catalina-10.15.3-screenshot-02.jpg">
            <a:extLst>
              <a:ext uri="{FF2B5EF4-FFF2-40B4-BE49-F238E27FC236}">
                <a16:creationId xmlns:a16="http://schemas.microsoft.com/office/drawing/2014/main" id="{8771B9F7-E854-4A94-BBA1-7D3FEE1F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15" y="1017116"/>
            <a:ext cx="5340085" cy="300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s://img0.baidu.com/it/u=3808858612,1972679250&amp;fm=253&amp;fmt=auto&amp;app=138&amp;f=JPEG?w=618&amp;h=361">
            <a:extLst>
              <a:ext uri="{FF2B5EF4-FFF2-40B4-BE49-F238E27FC236}">
                <a16:creationId xmlns:a16="http://schemas.microsoft.com/office/drawing/2014/main" id="{AD9748F1-7816-47F0-B4D6-5AF44EC20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" y="3390666"/>
            <a:ext cx="58864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8" descr="https://n.sinaimg.cn/sinakd20200626ac/426/w640h1386/20200626/8a73-ivmqpck0918692.jpg">
            <a:extLst>
              <a:ext uri="{FF2B5EF4-FFF2-40B4-BE49-F238E27FC236}">
                <a16:creationId xmlns:a16="http://schemas.microsoft.com/office/drawing/2014/main" id="{630D4F95-3BB6-4365-B115-EDB01E7DC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323718"/>
            <a:ext cx="2539735" cy="549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8" name="Picture 10" descr="https://img-blog.csdnimg.cn/img_convert/490be0496372e758fce3cfb15416c7b7.png">
            <a:extLst>
              <a:ext uri="{FF2B5EF4-FFF2-40B4-BE49-F238E27FC236}">
                <a16:creationId xmlns:a16="http://schemas.microsoft.com/office/drawing/2014/main" id="{8506D62B-B118-4893-8B03-11FBD650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9144000" cy="46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8497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433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43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14822E-DECE-4DB7-B91C-779852992B3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Other reference books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ea typeface="宋体" panose="02010600030101010101" pitchFamily="2" charset="-122"/>
              </a:rPr>
              <a:t>操作系统教程  			王素华          人民邮电出版社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ea typeface="宋体" panose="02010600030101010101" pitchFamily="2" charset="-122"/>
              </a:rPr>
              <a:t>计算机操作系统教程                张尧学史美林 清华大学出版社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ea typeface="宋体" panose="02010600030101010101" pitchFamily="2" charset="-122"/>
              </a:rPr>
              <a:t>计算机操作系统教程		周长林 左万历  高等教育出版社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ea typeface="宋体" panose="02010600030101010101" pitchFamily="2" charset="-122"/>
              </a:rPr>
              <a:t>操作系统基础  			屠立德 屠祁    清华大学出版社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ea typeface="宋体" panose="02010600030101010101" pitchFamily="2" charset="-122"/>
              </a:rPr>
              <a:t>操作系统教程   			孟庆昌      西安电子科大出版社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ea typeface="宋体" panose="02010600030101010101" pitchFamily="2" charset="-122"/>
              </a:rPr>
              <a:t>计算机操作系统 		汤子瀛等   西安电子科大出版社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ea typeface="宋体" panose="02010600030101010101" pitchFamily="2" charset="-122"/>
              </a:rPr>
              <a:t>操作系统原理</a:t>
            </a:r>
            <a:r>
              <a:rPr kumimoji="0"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DOS</a:t>
            </a:r>
            <a:r>
              <a:rPr kumimoji="0" lang="zh-CN" altLang="en-US" sz="2000">
                <a:solidFill>
                  <a:schemeClr val="tx1"/>
                </a:solidFill>
                <a:ea typeface="宋体" panose="02010600030101010101" pitchFamily="2" charset="-122"/>
              </a:rPr>
              <a:t>篇 		张昆苍        清华大学出版社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rgbClr val="FF0000"/>
                </a:solidFill>
                <a:ea typeface="宋体" panose="02010600030101010101" pitchFamily="2" charset="-122"/>
              </a:rPr>
              <a:t>操作系统教程</a:t>
            </a:r>
            <a:r>
              <a:rPr kumimoji="0" lang="zh-CN" altLang="en-US" sz="2000">
                <a:solidFill>
                  <a:schemeClr val="tx1"/>
                </a:solidFill>
                <a:ea typeface="宋体" panose="02010600030101010101" pitchFamily="2" charset="-122"/>
              </a:rPr>
              <a:t> 			孙钟秀主编   高等教育出版社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tx1"/>
                </a:solidFill>
                <a:ea typeface="宋体" panose="02010600030101010101" pitchFamily="2" charset="-122"/>
              </a:rPr>
              <a:t>操作系统原理技术与编程	蒋静 徐志伟  机械工业出版社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Operating System Concept </a:t>
            </a:r>
            <a:r>
              <a:rPr kumimoji="0" lang="zh-CN" altLang="en-US" sz="2000">
                <a:solidFill>
                  <a:schemeClr val="tx1"/>
                </a:solidFill>
                <a:ea typeface="宋体" panose="02010600030101010101" pitchFamily="2" charset="-122"/>
              </a:rPr>
              <a:t>　	</a:t>
            </a:r>
            <a:r>
              <a:rPr kumimoji="0"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Abrahan Silberschatz,etc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chemeClr val="tx1"/>
                </a:solidFill>
                <a:ea typeface="宋体" panose="02010600030101010101" pitchFamily="2" charset="-122"/>
              </a:rPr>
              <a:t>Applied Operating System Concept	Abrahan Silberschatz,etc</a:t>
            </a:r>
          </a:p>
        </p:txBody>
      </p:sp>
    </p:spTree>
    <p:extLst>
      <p:ext uri="{BB962C8B-B14F-4D97-AF65-F5344CB8AC3E}">
        <p14:creationId xmlns:p14="http://schemas.microsoft.com/office/powerpoint/2010/main" val="4128475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096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09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3414152-1E35-48D2-BF10-8E62E733479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Overview of OS history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Gulim" pitchFamily="34" charset="-127"/>
              </a:rPr>
              <a:t>The motivation of OS 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Using computer in an easier way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Using computer in a more efficient way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Provide more powerful functions based on hardware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The history of hardware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Vacuum tubes and plugboards: no OS existed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Transistors and batch systems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Integrated Circuits and multiprogramming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Personal computers 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Network and digital world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301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301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A3C454-CB0A-4350-8742-327BFA86E020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History of OS: Stone Age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z="2400">
                <a:ea typeface="Gulim" pitchFamily="34" charset="-127"/>
              </a:rPr>
              <a:t>Prehistoric age of OS (1940s ~mid-1950s)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Famed persons: Babbage, Ada, Howard Aiken, John von Neumann, J. Presper Eckert and William Mauchley, Konrad Zuse (Germany)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They constructed computing machines with vacuum tubes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Programming is done in absolute machine language, which means changing the structure of circuit.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The primary function of computer is scientific computing</a:t>
            </a:r>
          </a:p>
          <a:p>
            <a:pPr eaLnBrk="1" hangingPunct="1"/>
            <a:r>
              <a:rPr kumimoji="0" lang="en-US" altLang="zh-CN" sz="2400">
                <a:ea typeface="Gulim" pitchFamily="34" charset="-127"/>
              </a:rPr>
              <a:t>Please remember this age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The foundation of Computing Science and Technology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They dreamed of automatic computing machines, and they realized this dream with terrible basic facilities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505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506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C2E99C-5E8E-4363-A43E-F95C77FF4D0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History of OS: Bronze Age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Gulim" pitchFamily="34" charset="-127"/>
              </a:rPr>
              <a:t>Batch system  (mid-1950s ~1965)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Famed persons &amp; organizations &amp; OS: IBM, DEC, IBM 7094/1401, FMS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Computer is consisted of transistors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Structure of the operating system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Batch process, a smart job scheduling method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On line VS Off line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Programming language: Fortran, Assember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/>
          </p:cNvSpPr>
          <p:nvPr/>
        </p:nvSpPr>
        <p:spPr bwMode="auto">
          <a:xfrm>
            <a:off x="8737600" y="6502400"/>
            <a:ext cx="4064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319BA63-3DBC-43FD-9B22-B073469ECC9B}" type="slidenum">
              <a:rPr kumimoji="0" lang="zh-CN" altLang="en-US" sz="1400">
                <a:solidFill>
                  <a:schemeClr val="tx1"/>
                </a:solidFill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CN" sz="1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History of Operating Systems (1)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4437063"/>
            <a:ext cx="7570787" cy="1646237"/>
          </a:xfrm>
        </p:spPr>
        <p:txBody>
          <a:bodyPr/>
          <a:lstStyle/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>
                <a:ea typeface="宋体" panose="02010600030101010101" pitchFamily="2" charset="-122"/>
              </a:rPr>
              <a:t>Early batch system</a:t>
            </a:r>
            <a:endParaRPr kumimoji="0" lang="en-US" altLang="zh-CN" sz="2400">
              <a:ea typeface="宋体" panose="02010600030101010101" pitchFamily="2" charset="-122"/>
            </a:endParaRP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>
                <a:ea typeface="宋体" panose="02010600030101010101" pitchFamily="2" charset="-122"/>
              </a:rPr>
              <a:t>bring cards to 1401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>
                <a:ea typeface="宋体" panose="02010600030101010101" pitchFamily="2" charset="-122"/>
              </a:rPr>
              <a:t>read cards to tape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>
                <a:ea typeface="宋体" panose="02010600030101010101" pitchFamily="2" charset="-122"/>
              </a:rPr>
              <a:t>put tape on 7094 which does computing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>
                <a:ea typeface="宋体" panose="02010600030101010101" pitchFamily="2" charset="-122"/>
              </a:rPr>
              <a:t>put tape on 1401 which prints output</a:t>
            </a:r>
            <a:endParaRPr kumimoji="0" lang="en-US" altLang="zh-CN" sz="200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kumimoji="0" lang="en-US" altLang="zh-CN" sz="200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kumimoji="0" lang="zh-CN" altLang="en-US" sz="2000">
              <a:ea typeface="宋体" panose="02010600030101010101" pitchFamily="2" charset="-122"/>
            </a:endParaRPr>
          </a:p>
        </p:txBody>
      </p:sp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125" y="1371600"/>
            <a:ext cx="89058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915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91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04E9E3-F4F4-46CE-9193-1F755D0D542D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FMS: Bronze Age</a:t>
            </a:r>
            <a:endParaRPr lang="en-US" altLang="ko-KR">
              <a:ea typeface="Gulim" pitchFamily="34" charset="-127"/>
            </a:endParaRPr>
          </a:p>
        </p:txBody>
      </p:sp>
      <p:grpSp>
        <p:nvGrpSpPr>
          <p:cNvPr id="49158" name="Group 52"/>
          <p:cNvGrpSpPr>
            <a:grpSpLocks/>
          </p:cNvGrpSpPr>
          <p:nvPr/>
        </p:nvGrpSpPr>
        <p:grpSpPr bwMode="auto">
          <a:xfrm>
            <a:off x="1368425" y="1557338"/>
            <a:ext cx="6948488" cy="3951287"/>
            <a:chOff x="336" y="575"/>
            <a:chExt cx="4608" cy="3121"/>
          </a:xfrm>
        </p:grpSpPr>
        <p:sp>
          <p:nvSpPr>
            <p:cNvPr id="49159" name="Freeform 53"/>
            <p:cNvSpPr>
              <a:spLocks/>
            </p:cNvSpPr>
            <p:nvPr/>
          </p:nvSpPr>
          <p:spPr bwMode="auto">
            <a:xfrm>
              <a:off x="2688" y="57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0" name="Freeform 54"/>
            <p:cNvSpPr>
              <a:spLocks/>
            </p:cNvSpPr>
            <p:nvPr/>
          </p:nvSpPr>
          <p:spPr bwMode="auto">
            <a:xfrm>
              <a:off x="2400" y="864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1" name="Freeform 55"/>
            <p:cNvSpPr>
              <a:spLocks/>
            </p:cNvSpPr>
            <p:nvPr/>
          </p:nvSpPr>
          <p:spPr bwMode="auto">
            <a:xfrm>
              <a:off x="2304" y="96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2" name="Freeform 56"/>
            <p:cNvSpPr>
              <a:spLocks/>
            </p:cNvSpPr>
            <p:nvPr/>
          </p:nvSpPr>
          <p:spPr bwMode="auto">
            <a:xfrm>
              <a:off x="2208" y="105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3" name="Freeform 57"/>
            <p:cNvSpPr>
              <a:spLocks/>
            </p:cNvSpPr>
            <p:nvPr/>
          </p:nvSpPr>
          <p:spPr bwMode="auto">
            <a:xfrm>
              <a:off x="2112" y="115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4" name="Text Box 58"/>
            <p:cNvSpPr txBox="1">
              <a:spLocks noChangeArrowheads="1"/>
            </p:cNvSpPr>
            <p:nvPr/>
          </p:nvSpPr>
          <p:spPr bwMode="auto">
            <a:xfrm>
              <a:off x="3072" y="575"/>
              <a:ext cx="662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$END</a:t>
              </a:r>
            </a:p>
          </p:txBody>
        </p:sp>
        <p:sp>
          <p:nvSpPr>
            <p:cNvPr id="49165" name="Freeform 59"/>
            <p:cNvSpPr>
              <a:spLocks/>
            </p:cNvSpPr>
            <p:nvPr/>
          </p:nvSpPr>
          <p:spPr bwMode="auto">
            <a:xfrm>
              <a:off x="1872" y="139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6" name="Text Box 60"/>
            <p:cNvSpPr txBox="1">
              <a:spLocks noChangeArrowheads="1"/>
            </p:cNvSpPr>
            <p:nvPr/>
          </p:nvSpPr>
          <p:spPr bwMode="auto">
            <a:xfrm>
              <a:off x="2352" y="1391"/>
              <a:ext cx="674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$RUN</a:t>
              </a:r>
            </a:p>
          </p:txBody>
        </p:sp>
        <p:sp>
          <p:nvSpPr>
            <p:cNvPr id="49167" name="Text Box 61"/>
            <p:cNvSpPr txBox="1">
              <a:spLocks noChangeArrowheads="1"/>
            </p:cNvSpPr>
            <p:nvPr/>
          </p:nvSpPr>
          <p:spPr bwMode="auto">
            <a:xfrm>
              <a:off x="2832" y="960"/>
              <a:ext cx="1525" cy="36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Data for program</a:t>
              </a:r>
            </a:p>
          </p:txBody>
        </p:sp>
        <p:sp>
          <p:nvSpPr>
            <p:cNvPr id="49168" name="Freeform 62"/>
            <p:cNvSpPr>
              <a:spLocks/>
            </p:cNvSpPr>
            <p:nvPr/>
          </p:nvSpPr>
          <p:spPr bwMode="auto">
            <a:xfrm>
              <a:off x="1584" y="168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9" name="Text Box 63"/>
            <p:cNvSpPr txBox="1">
              <a:spLocks noChangeArrowheads="1"/>
            </p:cNvSpPr>
            <p:nvPr/>
          </p:nvSpPr>
          <p:spPr bwMode="auto">
            <a:xfrm>
              <a:off x="2016" y="1678"/>
              <a:ext cx="80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$LOAD</a:t>
              </a:r>
            </a:p>
          </p:txBody>
        </p:sp>
        <p:sp>
          <p:nvSpPr>
            <p:cNvPr id="49170" name="Freeform 64"/>
            <p:cNvSpPr>
              <a:spLocks/>
            </p:cNvSpPr>
            <p:nvPr/>
          </p:nvSpPr>
          <p:spPr bwMode="auto">
            <a:xfrm>
              <a:off x="1296" y="1968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1" name="Freeform 65"/>
            <p:cNvSpPr>
              <a:spLocks/>
            </p:cNvSpPr>
            <p:nvPr/>
          </p:nvSpPr>
          <p:spPr bwMode="auto">
            <a:xfrm>
              <a:off x="1200" y="2064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2" name="Freeform 66"/>
            <p:cNvSpPr>
              <a:spLocks/>
            </p:cNvSpPr>
            <p:nvPr/>
          </p:nvSpPr>
          <p:spPr bwMode="auto">
            <a:xfrm>
              <a:off x="1104" y="216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3" name="Freeform 67"/>
            <p:cNvSpPr>
              <a:spLocks/>
            </p:cNvSpPr>
            <p:nvPr/>
          </p:nvSpPr>
          <p:spPr bwMode="auto">
            <a:xfrm>
              <a:off x="1008" y="225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4" name="Text Box 68"/>
            <p:cNvSpPr txBox="1">
              <a:spLocks noChangeArrowheads="1"/>
            </p:cNvSpPr>
            <p:nvPr/>
          </p:nvSpPr>
          <p:spPr bwMode="auto">
            <a:xfrm>
              <a:off x="1680" y="2016"/>
              <a:ext cx="1452" cy="36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Fortran program</a:t>
              </a:r>
            </a:p>
          </p:txBody>
        </p:sp>
        <p:sp>
          <p:nvSpPr>
            <p:cNvPr id="49175" name="Freeform 69"/>
            <p:cNvSpPr>
              <a:spLocks/>
            </p:cNvSpPr>
            <p:nvPr/>
          </p:nvSpPr>
          <p:spPr bwMode="auto">
            <a:xfrm>
              <a:off x="912" y="235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6" name="Freeform 70"/>
            <p:cNvSpPr>
              <a:spLocks/>
            </p:cNvSpPr>
            <p:nvPr/>
          </p:nvSpPr>
          <p:spPr bwMode="auto">
            <a:xfrm>
              <a:off x="672" y="259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7" name="Text Box 71"/>
            <p:cNvSpPr txBox="1">
              <a:spLocks noChangeArrowheads="1"/>
            </p:cNvSpPr>
            <p:nvPr/>
          </p:nvSpPr>
          <p:spPr bwMode="auto">
            <a:xfrm>
              <a:off x="1008" y="2591"/>
              <a:ext cx="1261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$FORTRAN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endParaRPr lang="en-US" altLang="zh-CN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78" name="Freeform 72"/>
            <p:cNvSpPr>
              <a:spLocks/>
            </p:cNvSpPr>
            <p:nvPr/>
          </p:nvSpPr>
          <p:spPr bwMode="auto">
            <a:xfrm>
              <a:off x="336" y="288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Text Box 73"/>
            <p:cNvSpPr txBox="1">
              <a:spLocks noChangeArrowheads="1"/>
            </p:cNvSpPr>
            <p:nvPr/>
          </p:nvSpPr>
          <p:spPr bwMode="auto">
            <a:xfrm>
              <a:off x="672" y="2878"/>
              <a:ext cx="1757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$JOB, 10,429754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" panose="020B0604020202020204" pitchFamily="34" charset="0"/>
                </a:rPr>
                <a:t>Cherry Chen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endParaRPr lang="en-US" altLang="zh-CN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017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018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72D7B3-34FB-484C-99FA-AAA255681DD3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History of OS: Industrial Age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Gulim" pitchFamily="34" charset="-127"/>
              </a:rPr>
              <a:t>Multiprogramming System  (1965~1980)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Famed persons &amp; organizations &amp; OS: Intel, IBM OS/360, Multics, Ken Thompson and Unix, Tanenbaum and Minix, Linus and Linux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Industrial standard for computer and OS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Structure of the operating system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Compatible: the beginning of standard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Multiprogramming, Spooling, Time-sharing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Software engineering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Programming language: C, Fortran, Assembler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529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53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5750DC-F9E0-48D9-9CFF-BB861E5DD8B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Multics: seed of modern OS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Gulim" pitchFamily="34" charset="-127"/>
              </a:rPr>
              <a:t>Multics (1963~ 1965~ 1969)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Multiplexed information and computing services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Another software dinosaurs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Multiprogramming and Time-sharing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Allocate CPU time to multi programs in simultaneous way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Time-sharing, one mainframe can support 100 online terminal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734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734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958A24-190B-4B55-9AAB-D77E1E49D3A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Multics: seed of modern OS</a:t>
            </a:r>
            <a:endParaRPr lang="en-US" altLang="ko-KR">
              <a:ea typeface="Gulim" pitchFamily="34" charset="-127"/>
            </a:endParaRPr>
          </a:p>
        </p:txBody>
      </p:sp>
      <p:grpSp>
        <p:nvGrpSpPr>
          <p:cNvPr id="57350" name="Group 5"/>
          <p:cNvGrpSpPr>
            <a:grpSpLocks/>
          </p:cNvGrpSpPr>
          <p:nvPr/>
        </p:nvGrpSpPr>
        <p:grpSpPr bwMode="auto">
          <a:xfrm>
            <a:off x="1116013" y="1484313"/>
            <a:ext cx="7054850" cy="4030662"/>
            <a:chOff x="384" y="288"/>
            <a:chExt cx="4944" cy="3504"/>
          </a:xfrm>
        </p:grpSpPr>
        <p:pic>
          <p:nvPicPr>
            <p:cNvPr id="57351" name="Picture 6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88"/>
              <a:ext cx="4944" cy="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6250" r="10417"/>
            <a:stretch>
              <a:fillRect/>
            </a:stretch>
          </p:blipFill>
          <p:spPr bwMode="auto">
            <a:xfrm>
              <a:off x="2448" y="2016"/>
              <a:ext cx="853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3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432"/>
              <a:ext cx="61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4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1680"/>
              <a:ext cx="569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5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384"/>
              <a:ext cx="55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6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0" t="8000"/>
            <a:stretch>
              <a:fillRect/>
            </a:stretch>
          </p:blipFill>
          <p:spPr bwMode="auto">
            <a:xfrm>
              <a:off x="2496" y="336"/>
              <a:ext cx="505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7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536"/>
              <a:ext cx="55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8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9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15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0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34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1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153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2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77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3" name="Picture 1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53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4" name="Picture 1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24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5" name="Picture 2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6" name="Picture 2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632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7" name="Picture 2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44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8" name="Picture 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296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9" name="Picture 2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15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0" name="Picture 2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056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1" name="Picture 2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2016"/>
              <a:ext cx="72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2" name="Picture 2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06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3" name="Picture 2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064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4" name="Picture 2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211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5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112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6" name="Picture 3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872"/>
              <a:ext cx="19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7" name="Picture 3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920"/>
              <a:ext cx="240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8" name="Picture 3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1992"/>
              <a:ext cx="28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9" name="Picture 3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2064"/>
              <a:ext cx="3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0" name="Text Box 35"/>
            <p:cNvSpPr txBox="1">
              <a:spLocks noChangeArrowheads="1"/>
            </p:cNvSpPr>
            <p:nvPr/>
          </p:nvSpPr>
          <p:spPr bwMode="auto">
            <a:xfrm>
              <a:off x="2592" y="3072"/>
              <a:ext cx="624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主机</a:t>
              </a:r>
            </a:p>
          </p:txBody>
        </p:sp>
        <p:sp>
          <p:nvSpPr>
            <p:cNvPr id="57381" name="Text Box 36"/>
            <p:cNvSpPr txBox="1">
              <a:spLocks noChangeArrowheads="1"/>
            </p:cNvSpPr>
            <p:nvPr/>
          </p:nvSpPr>
          <p:spPr bwMode="auto">
            <a:xfrm>
              <a:off x="3120" y="336"/>
              <a:ext cx="383" cy="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终端</a:t>
              </a:r>
              <a:endPara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57382" name="Picture 3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82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3" name="Line 38"/>
            <p:cNvSpPr>
              <a:spLocks noChangeShapeType="1"/>
            </p:cNvSpPr>
            <p:nvPr/>
          </p:nvSpPr>
          <p:spPr bwMode="auto">
            <a:xfrm flipH="1" flipV="1">
              <a:off x="1392" y="1920"/>
              <a:ext cx="1008" cy="28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4" name="Line 39"/>
            <p:cNvSpPr>
              <a:spLocks noChangeShapeType="1"/>
            </p:cNvSpPr>
            <p:nvPr/>
          </p:nvSpPr>
          <p:spPr bwMode="auto">
            <a:xfrm flipH="1" flipV="1">
              <a:off x="1392" y="912"/>
              <a:ext cx="1056" cy="1104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5" name="Line 40"/>
            <p:cNvSpPr>
              <a:spLocks noChangeShapeType="1"/>
            </p:cNvSpPr>
            <p:nvPr/>
          </p:nvSpPr>
          <p:spPr bwMode="auto">
            <a:xfrm flipH="1" flipV="1">
              <a:off x="2688" y="816"/>
              <a:ext cx="240" cy="12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6" name="Line 41"/>
            <p:cNvSpPr>
              <a:spLocks noChangeShapeType="1"/>
            </p:cNvSpPr>
            <p:nvPr/>
          </p:nvSpPr>
          <p:spPr bwMode="auto">
            <a:xfrm flipV="1">
              <a:off x="3024" y="960"/>
              <a:ext cx="1344" cy="105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7" name="Line 42"/>
            <p:cNvSpPr>
              <a:spLocks noChangeShapeType="1"/>
            </p:cNvSpPr>
            <p:nvPr/>
          </p:nvSpPr>
          <p:spPr bwMode="auto">
            <a:xfrm flipV="1">
              <a:off x="3312" y="2064"/>
              <a:ext cx="1248" cy="14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837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83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B99C63-A2D8-42AE-9B48-6CED3B092EA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Multics: seed of modern OS</a:t>
            </a:r>
            <a:endParaRPr lang="en-US" altLang="ko-KR">
              <a:ea typeface="Gulim" pitchFamily="34" charset="-127"/>
            </a:endParaRPr>
          </a:p>
        </p:txBody>
      </p:sp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3763963" y="1484313"/>
          <a:ext cx="2176462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10" name="Visio" r:id="rId4" imgW="2552700" imgH="3136900" progId="Visio.Drawing.6">
                  <p:embed/>
                </p:oleObj>
              </mc:Choice>
              <mc:Fallback>
                <p:oleObj name="Visio" r:id="rId4" imgW="2552700" imgH="313690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1484313"/>
                        <a:ext cx="2176462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3330575" y="1917700"/>
          <a:ext cx="3319463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11" name="Visio" r:id="rId6" imgW="3492500" imgH="1778000" progId="Visio.Drawing.6">
                  <p:embed/>
                </p:oleObj>
              </mc:Choice>
              <mc:Fallback>
                <p:oleObj name="Visio" r:id="rId6" imgW="3492500" imgH="177800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575" y="1917700"/>
                        <a:ext cx="3319463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1" name="Object 7"/>
          <p:cNvGraphicFramePr>
            <a:graphicFrameLocks noChangeAspect="1"/>
          </p:cNvGraphicFramePr>
          <p:nvPr/>
        </p:nvGraphicFramePr>
        <p:xfrm>
          <a:off x="3330575" y="1773238"/>
          <a:ext cx="33670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12" name="Visio" r:id="rId8" imgW="4140200" imgH="2463800" progId="Visio.Drawing.6">
                  <p:embed/>
                </p:oleObj>
              </mc:Choice>
              <mc:Fallback>
                <p:oleObj name="Visio" r:id="rId8" imgW="4140200" imgH="2463800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575" y="1773238"/>
                        <a:ext cx="3367088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2106613" y="4662488"/>
            <a:ext cx="5151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OS manage only one PC register for all jobs</a:t>
            </a:r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2195513" y="4581525"/>
            <a:ext cx="509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宋体" panose="02010600030101010101" pitchFamily="2" charset="-122"/>
              </a:rPr>
              <a:t>It seems that each job owns independent PCs</a:t>
            </a: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1908175" y="4654550"/>
            <a:ext cx="5908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Timesharing: only one job can use CPU at any tick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2" grpId="0"/>
      <p:bldP spid="88072" grpId="1"/>
      <p:bldP spid="88073" grpId="0"/>
      <p:bldP spid="88073" grpId="1"/>
      <p:bldP spid="880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DE50F-2CA1-45E3-8E8E-40AC30C5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操作系统的作用是什么？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0D09C2-E92D-435B-970F-565072410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提供人机交互的图形界面？</a:t>
            </a:r>
            <a:endParaRPr lang="en-US" altLang="zh-CN" dirty="0"/>
          </a:p>
          <a:p>
            <a:r>
              <a:rPr lang="zh-CN" altLang="en-US" dirty="0"/>
              <a:t>实现开关机、电话、短信、信号强度、电池电量、应用程序安装？</a:t>
            </a:r>
            <a:endParaRPr lang="en-US" altLang="zh-CN" dirty="0"/>
          </a:p>
          <a:p>
            <a:r>
              <a:rPr lang="zh-CN" altLang="en-US" dirty="0"/>
              <a:t>时不时的提供一些发布会的新话题？</a:t>
            </a:r>
            <a:endParaRPr lang="en-US" altLang="zh-CN" dirty="0"/>
          </a:p>
          <a:p>
            <a:r>
              <a:rPr lang="zh-CN" altLang="en-US" dirty="0"/>
              <a:t>让未过时的硬件变慢，增加用户的消费意愿。。。。。。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923399584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041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042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BEC5BF-7AA0-4FBD-89FC-3C1C7A6579BC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ea typeface="Gulim" pitchFamily="34" charset="-127"/>
              </a:rPr>
              <a:t>Ken Thompson: I want to play game</a:t>
            </a:r>
            <a:endParaRPr lang="en-US" altLang="ko-KR" sz="3600">
              <a:ea typeface="Gulim" pitchFamily="34" charset="-127"/>
            </a:endParaRPr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Gulim" pitchFamily="34" charset="-127"/>
              </a:rPr>
              <a:t>brilliantly achievement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Multics in 1965, Unix in 1969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B language, the </a:t>
            </a:r>
            <a:r>
              <a:rPr kumimoji="0" lang="en-US" altLang="zh-CN">
                <a:ea typeface="宋体" panose="02010600030101010101" pitchFamily="2" charset="-122"/>
              </a:rPr>
              <a:t>precursor to Ritchie's C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QED in Unix, Belle in chess computer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Turing award in 1983,National Medal of Technology in 1999, Tsutomu Kanai Award in 1999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Minix and Linux</a:t>
            </a:r>
          </a:p>
          <a:p>
            <a:pPr lvl="1" eaLnBrk="1" hangingPunct="1"/>
            <a:r>
              <a:rPr kumimoji="0" lang="en-US" altLang="zh-CN">
                <a:ea typeface="宋体" panose="02010600030101010101" pitchFamily="2" charset="-122"/>
              </a:rPr>
              <a:t>Andrew S.Tanenbaum (1980): mini unix</a:t>
            </a:r>
            <a:endParaRPr kumimoji="0" lang="en-US" altLang="zh-CN">
              <a:ea typeface="Gulim" pitchFamily="34" charset="-127"/>
            </a:endParaRP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Linux(1991): Linus’s minix</a:t>
            </a:r>
          </a:p>
        </p:txBody>
      </p:sp>
      <p:pic>
        <p:nvPicPr>
          <p:cNvPr id="7" name="图片 6" descr="225px-Ken_n_denni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579813"/>
            <a:ext cx="4073525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Ken_Thomps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714375"/>
            <a:ext cx="2000250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Tanenbau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340768"/>
            <a:ext cx="2286000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0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0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246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24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674177-AA39-4274-BA79-932318ECB6E3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Ken Thompson</a:t>
            </a:r>
            <a:endParaRPr lang="en-US" altLang="ko-KR">
              <a:ea typeface="Gulim" pitchFamily="34" charset="-127"/>
            </a:endParaRPr>
          </a:p>
        </p:txBody>
      </p:sp>
      <p:pic>
        <p:nvPicPr>
          <p:cNvPr id="81925" name="Picture 5" descr="[ Dennis Ritchie and Ken Thompson at the PDP-11 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557338"/>
            <a:ext cx="56673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349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34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2583AD-B8A8-4D83-B063-0F554B2CB1B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ea typeface="Gulim" pitchFamily="34" charset="-127"/>
              </a:rPr>
              <a:t>Unix family: more popular than CN&amp;KN</a:t>
            </a:r>
            <a:endParaRPr lang="en-US" altLang="ko-KR" sz="3600">
              <a:ea typeface="Gulim" pitchFamily="34" charset="-127"/>
            </a:endParaRPr>
          </a:p>
        </p:txBody>
      </p:sp>
      <p:pic>
        <p:nvPicPr>
          <p:cNvPr id="63494" name="Picture 4" descr="Unix_fami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12875"/>
            <a:ext cx="6481762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553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55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29C459-A573-4DE8-A060-CC4C67750C0C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55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Linus Torvalds: Just do it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Gulim" pitchFamily="34" charset="-127"/>
              </a:rPr>
              <a:t>Linus’s minix = Linux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He create an OS for himself, also for the world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DIY: do it yourself, the world will be changed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Modern opinion for software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Open Mind: Everyone can change it 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Team Work: All people work for it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The essential of Linux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Compatible and extendable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Efficiency and Security is the most important thing</a:t>
            </a:r>
          </a:p>
        </p:txBody>
      </p:sp>
      <p:pic>
        <p:nvPicPr>
          <p:cNvPr id="7" name="图片 6" descr="lin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500188"/>
            <a:ext cx="314325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00" y="1052736"/>
            <a:ext cx="3921900" cy="52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222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222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8C495D-FB3F-40A2-BB55-091CADC2653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Compatible and Soft Engineering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z="2400">
                <a:ea typeface="Gulim" pitchFamily="34" charset="-127"/>
              </a:rPr>
              <a:t>Compatible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Different purpose need different structures, different OS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It is too expensive for any company to maintain distinct and totally incompatible produce line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One produce line, series product, different functions</a:t>
            </a:r>
          </a:p>
          <a:p>
            <a:pPr eaLnBrk="1" hangingPunct="1"/>
            <a:r>
              <a:rPr kumimoji="0" lang="en-US" altLang="zh-CN" sz="2400">
                <a:ea typeface="Gulim" pitchFamily="34" charset="-127"/>
              </a:rPr>
              <a:t>Software engineering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Compatible VS Integration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No way to write a software to meet conflicting requirements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Software dinosaurs: too complex, too enormous</a:t>
            </a:r>
          </a:p>
          <a:p>
            <a:pPr lvl="1" eaLnBrk="1" hangingPunct="1"/>
            <a:r>
              <a:rPr kumimoji="0" lang="en-US" altLang="zh-CN" sz="2000">
                <a:ea typeface="Gulim" pitchFamily="34" charset="-127"/>
              </a:rPr>
              <a:t>IBM OS/360, released with more than 1000 bugs</a:t>
            </a:r>
          </a:p>
        </p:txBody>
      </p:sp>
    </p:spTree>
    <p:extLst>
      <p:ext uri="{BB962C8B-B14F-4D97-AF65-F5344CB8AC3E}">
        <p14:creationId xmlns:p14="http://schemas.microsoft.com/office/powerpoint/2010/main" val="1508187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427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427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DAA5C0-4838-4845-889B-25B4D081E8A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Compatible and Soft Engineering</a:t>
            </a:r>
            <a:endParaRPr lang="en-US" altLang="ko-KR">
              <a:ea typeface="Gulim" pitchFamily="34" charset="-127"/>
            </a:endParaRPr>
          </a:p>
        </p:txBody>
      </p:sp>
      <p:pic>
        <p:nvPicPr>
          <p:cNvPr id="86021" name="Picture 5" descr="9lyO3AoJ4=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773238"/>
            <a:ext cx="4484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6" descr="cover-ti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38" y="1989138"/>
            <a:ext cx="2568575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6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656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65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1DCE8D-8804-46D6-966D-2D68B782C4FC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History of OS: Golden Age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Gulim" pitchFamily="34" charset="-127"/>
              </a:rPr>
              <a:t>Personal Computer &amp; Network (1981~)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Famed persons &amp; organizations &amp; OS: Gary Kildall and CP/M, Bill Gates and DOS, Steve Jobs and Mac, IBM OS/2, Open Source and GPL, Embedded system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Digital world based on computing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Structure of the operating system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GUI: virtual world constructed by computer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Distributed and Sharing: C/S,B/S, Grid…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Multiprogramming and parallel 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Computer &amp; Network: new world, new life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963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96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F02590-F27F-4474-A19C-37149C37C7D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96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ea typeface="Gulim" pitchFamily="34" charset="-127"/>
              </a:rPr>
              <a:t>Bill Gates &amp; Microsoft</a:t>
            </a:r>
            <a:endParaRPr lang="en-US" altLang="ko-KR" sz="3600">
              <a:ea typeface="Gulim" pitchFamily="34" charset="-127"/>
            </a:endParaRPr>
          </a:p>
        </p:txBody>
      </p:sp>
      <p:sp>
        <p:nvSpPr>
          <p:cNvPr id="696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Gulim" pitchFamily="34" charset="-127"/>
              </a:rPr>
              <a:t>Bill Gates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Find the request, and hold the chance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Law is more important than technology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The story of Microsoft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DOS: the first popular PC OS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Win32: GUI + WYSWYG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Win95: Bill cheated IBM, but changed the world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WinNT,2K,XP….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68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68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CCA1A7-48CF-4B20-BB6B-4D3A857ED2B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6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ea typeface="Gulim" pitchFamily="34" charset="-127"/>
              </a:rPr>
              <a:t>Steve Jobs &amp; Macintosh</a:t>
            </a:r>
            <a:endParaRPr lang="en-US" altLang="ko-KR" sz="3600">
              <a:ea typeface="Gulim" pitchFamily="34" charset="-127"/>
            </a:endParaRPr>
          </a:p>
        </p:txBody>
      </p:sp>
      <p:sp>
        <p:nvSpPr>
          <p:cNvPr id="716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Gulim" pitchFamily="34" charset="-127"/>
              </a:rPr>
              <a:t>Steve Jobs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Make computer to be more interested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Apple, Lisa, Macintosh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The story of Steve Jobs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Doul Engelbar: father of GUI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Xerox PARC: omitted the value of GUI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Steve Jobs: more romantic than Bill Gates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Digital media world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Fashion &amp; Immersion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efficient, effective, easy to learn, easy to remember, easy to apply to new problem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270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270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5DEFEE-007B-4169-B541-323D40708D7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Future of OS: Nothing Impossible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Service and Intelligence (Now~)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From tool to service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From automatic machine to intelligent facility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Structure of the operating system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Micro-kernel operating system: RIG(1975), Mach(1984)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Mainframe OS: IBM OS/390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Embedded system: Vxworks, µcos-II 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Free communication and Mobile computing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Intelligence and humanity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More complex, more powerful and more intelligent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EA232-DE7F-498C-B6AD-AE5D82A0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从专业开发人员的视角重新审视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14C701-6C56-4D12-BF2D-8941236B0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7" descr="拆机">
            <a:extLst>
              <a:ext uri="{FF2B5EF4-FFF2-40B4-BE49-F238E27FC236}">
                <a16:creationId xmlns:a16="http://schemas.microsoft.com/office/drawing/2014/main" id="{3796D2E5-003B-4D4C-A3FC-712CC2F77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100513"/>
            <a:ext cx="3671888" cy="27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拆机2">
            <a:extLst>
              <a:ext uri="{FF2B5EF4-FFF2-40B4-BE49-F238E27FC236}">
                <a16:creationId xmlns:a16="http://schemas.microsoft.com/office/drawing/2014/main" id="{DEE756F1-AB58-4A4D-9E52-B00CEEC2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806825"/>
            <a:ext cx="40671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ss1.bdstatic.com/70cFuXSh_Q1YnxGkpoWK1HF6hhy/it/u=107850884,2339190549&amp;fm=26&amp;gp=0.jpg">
            <a:extLst>
              <a:ext uri="{FF2B5EF4-FFF2-40B4-BE49-F238E27FC236}">
                <a16:creationId xmlns:a16="http://schemas.microsoft.com/office/drawing/2014/main" id="{5BED27E7-2490-482B-B901-696BA501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48026"/>
            <a:ext cx="7488832" cy="31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3184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373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373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DFE5BD-0733-464A-8F83-95D0B9F0E5E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37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Future of OS: Nothing Impossible</a:t>
            </a:r>
            <a:endParaRPr lang="en-US" altLang="ko-KR">
              <a:ea typeface="Gulim" pitchFamily="34" charset="-127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7200" y="1357313"/>
            <a:ext cx="8686800" cy="4889500"/>
            <a:chOff x="144" y="808"/>
            <a:chExt cx="5472" cy="3080"/>
          </a:xfrm>
        </p:grpSpPr>
        <p:pic>
          <p:nvPicPr>
            <p:cNvPr id="73735" name="Picture 7" descr="EOS_ap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08"/>
              <a:ext cx="5424" cy="3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6" name="Rectangle 8"/>
            <p:cNvSpPr>
              <a:spLocks noChangeArrowheads="1"/>
            </p:cNvSpPr>
            <p:nvPr/>
          </p:nvSpPr>
          <p:spPr bwMode="auto">
            <a:xfrm>
              <a:off x="144" y="3341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智能卡</a:t>
              </a:r>
            </a:p>
          </p:txBody>
        </p:sp>
        <p:sp>
          <p:nvSpPr>
            <p:cNvPr id="73737" name="Rectangle 9"/>
            <p:cNvSpPr>
              <a:spLocks noChangeArrowheads="1"/>
            </p:cNvSpPr>
            <p:nvPr/>
          </p:nvSpPr>
          <p:spPr bwMode="auto">
            <a:xfrm>
              <a:off x="488" y="2774"/>
              <a:ext cx="7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移动通信</a:t>
              </a:r>
            </a:p>
          </p:txBody>
        </p:sp>
        <p:sp>
          <p:nvSpPr>
            <p:cNvPr id="73738" name="Rectangle 10"/>
            <p:cNvSpPr>
              <a:spLocks noChangeArrowheads="1"/>
            </p:cNvSpPr>
            <p:nvPr/>
          </p:nvSpPr>
          <p:spPr bwMode="auto">
            <a:xfrm>
              <a:off x="1968" y="3309"/>
              <a:ext cx="84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计算机外设</a:t>
              </a:r>
            </a:p>
          </p:txBody>
        </p:sp>
        <p:sp>
          <p:nvSpPr>
            <p:cNvPr id="73739" name="Rectangle 11"/>
            <p:cNvSpPr>
              <a:spLocks noChangeArrowheads="1"/>
            </p:cNvSpPr>
            <p:nvPr/>
          </p:nvSpPr>
          <p:spPr bwMode="auto">
            <a:xfrm>
              <a:off x="2208" y="2784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机顶盒</a:t>
              </a:r>
            </a:p>
          </p:txBody>
        </p:sp>
        <p:sp>
          <p:nvSpPr>
            <p:cNvPr id="73740" name="Rectangle 12"/>
            <p:cNvSpPr>
              <a:spLocks noChangeArrowheads="1"/>
            </p:cNvSpPr>
            <p:nvPr/>
          </p:nvSpPr>
          <p:spPr bwMode="auto">
            <a:xfrm>
              <a:off x="1544" y="2079"/>
              <a:ext cx="7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零售设备</a:t>
              </a:r>
            </a:p>
          </p:txBody>
        </p:sp>
        <p:sp>
          <p:nvSpPr>
            <p:cNvPr id="73741" name="Rectangle 13"/>
            <p:cNvSpPr>
              <a:spLocks noChangeArrowheads="1"/>
            </p:cNvSpPr>
            <p:nvPr/>
          </p:nvSpPr>
          <p:spPr bwMode="auto">
            <a:xfrm>
              <a:off x="3081" y="1196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印刷机</a:t>
              </a:r>
            </a:p>
          </p:txBody>
        </p:sp>
        <p:sp>
          <p:nvSpPr>
            <p:cNvPr id="73742" name="Rectangle 14"/>
            <p:cNvSpPr>
              <a:spLocks noChangeArrowheads="1"/>
            </p:cNvSpPr>
            <p:nvPr/>
          </p:nvSpPr>
          <p:spPr bwMode="auto">
            <a:xfrm>
              <a:off x="3693" y="2205"/>
              <a:ext cx="55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复印机</a:t>
              </a:r>
            </a:p>
          </p:txBody>
        </p:sp>
        <p:sp>
          <p:nvSpPr>
            <p:cNvPr id="73743" name="Rectangle 15"/>
            <p:cNvSpPr>
              <a:spLocks noChangeArrowheads="1"/>
            </p:cNvSpPr>
            <p:nvPr/>
          </p:nvSpPr>
          <p:spPr bwMode="auto">
            <a:xfrm>
              <a:off x="4482" y="2160"/>
              <a:ext cx="10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互联网服务器</a:t>
              </a:r>
            </a:p>
          </p:txBody>
        </p:sp>
        <p:sp>
          <p:nvSpPr>
            <p:cNvPr id="73744" name="Rectangle 16"/>
            <p:cNvSpPr>
              <a:spLocks noChangeArrowheads="1"/>
            </p:cNvSpPr>
            <p:nvPr/>
          </p:nvSpPr>
          <p:spPr bwMode="auto">
            <a:xfrm>
              <a:off x="3716" y="828"/>
              <a:ext cx="10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电话交换设备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475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47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7D1E7A-A59C-4D42-B50D-AC0FBBACCDE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Future of OS: Nothing Impossible</a:t>
            </a:r>
            <a:endParaRPr lang="en-US" altLang="ko-KR">
              <a:ea typeface="Gulim" pitchFamily="34" charset="-127"/>
            </a:endParaRPr>
          </a:p>
        </p:txBody>
      </p:sp>
      <p:pic>
        <p:nvPicPr>
          <p:cNvPr id="19" name="Picture 6" descr="w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143000"/>
            <a:ext cx="7058025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1714500" y="5357813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美国加州伯克利大学研制：微型智能传感器，安装</a:t>
            </a:r>
            <a:r>
              <a:rPr kumimoji="0" lang="en-US" altLang="zh-CN" sz="1800" b="1">
                <a:solidFill>
                  <a:schemeClr val="tx1"/>
                </a:solidFill>
                <a:latin typeface="Times New Roman" panose="02020603050405020304" pitchFamily="18" charset="0"/>
              </a:rPr>
              <a:t>TinyOS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577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578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2F9852-C376-417A-8A4B-9C6A8E6B4E0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Future of OS: Nothing Impossible</a:t>
            </a:r>
            <a:endParaRPr lang="en-US" altLang="ko-KR">
              <a:ea typeface="Gulim" pitchFamily="34" charset="-127"/>
            </a:endParaRPr>
          </a:p>
        </p:txBody>
      </p:sp>
      <p:pic>
        <p:nvPicPr>
          <p:cNvPr id="8" name="Picture 6" descr="卡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750" y="1643063"/>
            <a:ext cx="5486400" cy="4114800"/>
          </a:xfr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286500" y="1571625"/>
            <a:ext cx="2447925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zh-CN" sz="240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在读写器与智能卡之间通过</a:t>
            </a:r>
            <a:r>
              <a:rPr kumimoji="0" lang="zh-CN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“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命令</a:t>
            </a:r>
            <a:r>
              <a:rPr kumimoji="0" lang="en-US" altLang="zh-CN" sz="1800" b="1">
                <a:solidFill>
                  <a:schemeClr val="tx1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响应对</a:t>
            </a:r>
            <a:r>
              <a:rPr kumimoji="0" lang="zh-CN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”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方式进行通信和控制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 读写器发出操作命令，智能卡接收命令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 操作系统对命令加以解释，完成命令的解密与校验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 操作系统调用相应程序来进行数据处理，产生应答信息，加密后送给读写器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/>
          <p:cNvSpPr txBox="1">
            <a:spLocks noGrp="1"/>
          </p:cNvSpPr>
          <p:nvPr/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1923" name="页脚占位符 4"/>
          <p:cNvSpPr txBox="1">
            <a:spLocks noGrp="1"/>
          </p:cNvSpPr>
          <p:nvPr/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1924" name="灯片编号占位符 5"/>
          <p:cNvSpPr txBox="1">
            <a:spLocks noGrp="1"/>
          </p:cNvSpPr>
          <p:nvPr/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30D152C9-64C9-4AE6-A1D1-5A29DB14B1A7}" type="slidenum">
              <a:rPr kumimoji="0" lang="en-US" altLang="ko-KR" sz="1200" b="1">
                <a:solidFill>
                  <a:schemeClr val="bg1"/>
                </a:solidFill>
                <a:ea typeface="Gulim" pitchFamily="34" charset="-127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192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The culture of OS and Computing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Powerful, Efficient and Convenient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>
                <a:ea typeface="Gulim" pitchFamily="34" charset="-127"/>
              </a:rPr>
              <a:t>The world is created by “lazy” guys (lazybones)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Recycling of concepts and ideas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Do you like this digital world?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>
                <a:ea typeface="Gulim" pitchFamily="34" charset="-127"/>
              </a:rPr>
              <a:t>Do you read this digital world?</a:t>
            </a:r>
          </a:p>
        </p:txBody>
      </p:sp>
      <p:pic>
        <p:nvPicPr>
          <p:cNvPr id="73735" name="Picture 7" descr="人工智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084388"/>
            <a:ext cx="264636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8" descr="机械公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428750"/>
            <a:ext cx="2906713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21" y="358405"/>
            <a:ext cx="5438775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2" descr="https://timgsa.baidu.com/timg?image&amp;quality=80&amp;size=b9999_10000&amp;sec=1537167857174&amp;di=e18a451b3ea744959eaf0ba3668d0ab2&amp;imgtype=0&amp;src=http%3A%2F%2Fpic1.zhimg.com%2Fv2-be1078bf8ca7b4d3da7a8b7aefa7afe7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82" y="2686082"/>
            <a:ext cx="5715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0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日期占位符 3"/>
          <p:cNvSpPr txBox="1">
            <a:spLocks noGrp="1"/>
          </p:cNvSpPr>
          <p:nvPr/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0899" name="页脚占位符 4"/>
          <p:cNvSpPr txBox="1">
            <a:spLocks noGrp="1"/>
          </p:cNvSpPr>
          <p:nvPr/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0900" name="灯片编号占位符 5"/>
          <p:cNvSpPr txBox="1">
            <a:spLocks noGrp="1"/>
          </p:cNvSpPr>
          <p:nvPr/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F93A083-A24E-405D-834A-D66588620A93}" type="slidenum">
              <a:rPr kumimoji="0" lang="en-US" altLang="ko-KR" sz="1200" b="1">
                <a:solidFill>
                  <a:schemeClr val="bg1"/>
                </a:solidFill>
                <a:ea typeface="Gulim" pitchFamily="34" charset="-127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090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Gulim" pitchFamily="34" charset="-127"/>
              </a:rPr>
              <a:t>History of OS in CHINA</a:t>
            </a:r>
            <a:endParaRPr lang="en-US" altLang="ko-KR">
              <a:ea typeface="Gulim" pitchFamily="34" charset="-127"/>
            </a:endParaRPr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mid-1960s ~ 1970s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YangfuQing &amp; 150 System (1MIPS)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It was used in oil prospection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Mid-1970s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DJS200/XT2: developed with high-level programming language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1978, GX73 Multi-CPU real-time OS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1983, series of YHOS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</a:rPr>
              <a:t>Unix/Linux: COSIX, Hopen, Delta OS, Smart EOS,</a:t>
            </a:r>
            <a:r>
              <a:rPr kumimoji="0" lang="zh-CN" altLang="en-US">
                <a:ea typeface="Gulim" pitchFamily="34" charset="-127"/>
              </a:rPr>
              <a:t>中软</a:t>
            </a:r>
            <a:r>
              <a:rPr kumimoji="0" lang="en-US" altLang="zh-CN">
                <a:ea typeface="Gulim" pitchFamily="34" charset="-127"/>
              </a:rPr>
              <a:t>Linux, </a:t>
            </a:r>
            <a:r>
              <a:rPr kumimoji="0"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红旗</a:t>
            </a:r>
            <a:r>
              <a:rPr kumimoji="0"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Linux, </a:t>
            </a:r>
            <a:r>
              <a:rPr kumimoji="0"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东方</a:t>
            </a:r>
            <a:r>
              <a:rPr kumimoji="0"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9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9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8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005608" y="3015762"/>
            <a:ext cx="7709693" cy="2357454"/>
            <a:chOff x="994466" y="2857502"/>
            <a:chExt cx="7709693" cy="2357454"/>
          </a:xfrm>
        </p:grpSpPr>
        <p:pic>
          <p:nvPicPr>
            <p:cNvPr id="10" name="Picture 7" descr="131235608759140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09950" y="2857502"/>
              <a:ext cx="1851025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994466" y="3417864"/>
              <a:ext cx="20542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写操作系统很酷!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5352947" y="3426000"/>
              <a:ext cx="3351212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掌握操作系统是一个挑战!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4572000" y="4010200"/>
              <a:ext cx="3989387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我要参与系统软件开发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011606" y="4002064"/>
              <a:ext cx="23971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操作系统很有用!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012825" y="4630756"/>
              <a:ext cx="5130811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我想了解操作系统到底是如何工作的？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786050" y="107154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学习操作系统的目的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928662" y="1714488"/>
            <a:ext cx="8215370" cy="1498488"/>
            <a:chOff x="928662" y="928676"/>
            <a:chExt cx="8215370" cy="1498488"/>
          </a:xfrm>
        </p:grpSpPr>
        <p:sp>
          <p:nvSpPr>
            <p:cNvPr id="18" name="TextBox 17"/>
            <p:cNvSpPr txBox="1"/>
            <p:nvPr/>
          </p:nvSpPr>
          <p:spPr>
            <a:xfrm>
              <a:off x="928662" y="928676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已有操作系统很好，我将来的工作不会写操作系统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28" y="1275036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MS PGothic" pitchFamily="34" charset="-128"/>
                </a:rPr>
                <a:t>Windows,Linux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MS PGothic" pitchFamily="34" charset="-128"/>
                </a:rPr>
                <a:t>.</a:t>
              </a: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386713"/>
              <a:ext cx="151066" cy="14899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28662" y="1678618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已有操作系统是否解决了所有的事?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2057832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为什么我要学习它？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96642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43174" y="107154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操作系统软件的地位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28662" y="1914400"/>
            <a:ext cx="8429684" cy="1871790"/>
            <a:chOff x="928662" y="928676"/>
            <a:chExt cx="8429684" cy="1871790"/>
          </a:xfrm>
        </p:grpSpPr>
        <p:sp>
          <p:nvSpPr>
            <p:cNvPr id="83" name="TextBox 82"/>
            <p:cNvSpPr txBox="1"/>
            <p:nvPr/>
          </p:nvSpPr>
          <p:spPr>
            <a:xfrm>
              <a:off x="928662" y="928676"/>
              <a:ext cx="7715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操作系统：计算机科学研究的基石之一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43042" y="158602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MS PGothic" pitchFamily="34" charset="-128"/>
                </a:rPr>
                <a:t>计算机系统的基本组成部分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pic>
          <p:nvPicPr>
            <p:cNvPr id="85" name="图片 8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976" y="1722775"/>
              <a:ext cx="151066" cy="148997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1643042" y="198613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MS PGothic" pitchFamily="34" charset="-128"/>
                </a:rPr>
                <a:t>由硬件的发展和应用需求所驱动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pic>
          <p:nvPicPr>
            <p:cNvPr id="90" name="图片 8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976" y="2122885"/>
              <a:ext cx="151066" cy="148997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1643042" y="24003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MS PGothic" pitchFamily="34" charset="-128"/>
                </a:rPr>
                <a:t>学术和工业的持续推进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pic>
          <p:nvPicPr>
            <p:cNvPr id="93" name="图片 9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976" y="2508593"/>
              <a:ext cx="151066" cy="14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46274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143108" y="107154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操作系统课是多门课程的综合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928662" y="1785926"/>
            <a:ext cx="8215370" cy="3257630"/>
            <a:chOff x="928662" y="928676"/>
            <a:chExt cx="8215370" cy="3257630"/>
          </a:xfrm>
        </p:grpSpPr>
        <p:sp>
          <p:nvSpPr>
            <p:cNvPr id="21" name="TextBox 20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综合课程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-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结合许多不同的课程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MS PGothic" pitchFamily="34" charset="-128"/>
                </a:rPr>
                <a:t>程序设计语言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pic>
          <p:nvPicPr>
            <p:cNvPr id="23" name="图片 2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28728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MS PGothic" pitchFamily="34" charset="-128"/>
                </a:rPr>
                <a:t>数据结构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779811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28728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MS PGothic" pitchFamily="34" charset="-128"/>
                </a:rPr>
                <a:t>算法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428728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MS PGothic" pitchFamily="34" charset="-128"/>
                </a:rPr>
                <a:t>计算机体系结构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494191"/>
              <a:ext cx="151066" cy="14899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28662" y="274314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材料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28728" y="310033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MS PGothic" pitchFamily="34" charset="-128"/>
                </a:rPr>
                <a:t>操作系统概念和原理、源代码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pic>
          <p:nvPicPr>
            <p:cNvPr id="32" name="图片 3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237089"/>
              <a:ext cx="151066" cy="148997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28662" y="342900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技能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28728" y="378619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MS PGothic" pitchFamily="34" charset="-128"/>
                </a:rPr>
                <a:t>操作系统的设计和实现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MS PGothic" pitchFamily="34" charset="-128"/>
              </a:endParaRP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922951"/>
              <a:ext cx="151066" cy="14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87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86000" y="1071563"/>
            <a:ext cx="60007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哪里在做操作系统研究？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928688" y="1785938"/>
            <a:ext cx="8215312" cy="3549650"/>
            <a:chOff x="928662" y="928676"/>
            <a:chExt cx="8215370" cy="3549876"/>
          </a:xfrm>
        </p:grpSpPr>
        <p:sp>
          <p:nvSpPr>
            <p:cNvPr id="82948" name="TextBox 8"/>
            <p:cNvSpPr txBox="1">
              <a:spLocks noChangeArrowheads="1"/>
            </p:cNvSpPr>
            <p:nvPr/>
          </p:nvSpPr>
          <p:spPr bwMode="auto">
            <a:xfrm>
              <a:off x="928662" y="134290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计算机产业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49" name="TextBox 9"/>
            <p:cNvSpPr txBox="1">
              <a:spLocks noChangeArrowheads="1"/>
            </p:cNvSpPr>
            <p:nvPr/>
          </p:nvSpPr>
          <p:spPr bwMode="auto">
            <a:xfrm>
              <a:off x="1428728" y="1771530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旧时：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  Xerox (PARC), IBM, DEC (SRC), Bell Labs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2950" name="图片 10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90828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1" name="TextBox 12"/>
            <p:cNvSpPr txBox="1">
              <a:spLocks noChangeArrowheads="1"/>
            </p:cNvSpPr>
            <p:nvPr/>
          </p:nvSpPr>
          <p:spPr bwMode="auto">
            <a:xfrm>
              <a:off x="1428728" y="2171640"/>
              <a:ext cx="771530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现代： 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Microsoft, Google, Yahoo, IBM, HP, Sun, Intel,               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	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VMware, Amazon,  …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2952" name="图片 13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30839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3" name="TextBox 14"/>
            <p:cNvSpPr txBox="1">
              <a:spLocks noChangeArrowheads="1"/>
            </p:cNvSpPr>
            <p:nvPr/>
          </p:nvSpPr>
          <p:spPr bwMode="auto">
            <a:xfrm>
              <a:off x="1428728" y="281458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国内：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阿里巴巴、百度、华为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…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2954" name="图片 15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95133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5" name="TextBox 18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顶尖大学的计算机科学部门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56" name="TextBox 19"/>
            <p:cNvSpPr txBox="1">
              <a:spLocks noChangeArrowheads="1"/>
            </p:cNvSpPr>
            <p:nvPr/>
          </p:nvSpPr>
          <p:spPr bwMode="auto">
            <a:xfrm>
              <a:off x="928662" y="3249704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研究协会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57" name="TextBox 20"/>
            <p:cNvSpPr txBox="1">
              <a:spLocks noChangeArrowheads="1"/>
            </p:cNvSpPr>
            <p:nvPr/>
          </p:nvSpPr>
          <p:spPr bwMode="auto">
            <a:xfrm>
              <a:off x="1428728" y="367833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ACM SIGOPS</a:t>
              </a:r>
            </a:p>
          </p:txBody>
        </p:sp>
        <p:pic>
          <p:nvPicPr>
            <p:cNvPr id="82958" name="图片 21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81508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9" name="TextBox 22"/>
            <p:cNvSpPr txBox="1">
              <a:spLocks noChangeArrowheads="1"/>
            </p:cNvSpPr>
            <p:nvPr/>
          </p:nvSpPr>
          <p:spPr bwMode="auto">
            <a:xfrm>
              <a:off x="1428728" y="407844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USENIX</a:t>
              </a:r>
            </a:p>
          </p:txBody>
        </p:sp>
        <p:pic>
          <p:nvPicPr>
            <p:cNvPr id="82960" name="图片 23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421519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2286000" y="1071563"/>
            <a:ext cx="60007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操作系统研究的顶级会议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928688" y="1785938"/>
            <a:ext cx="8215312" cy="3071812"/>
            <a:chOff x="928662" y="928676"/>
            <a:chExt cx="8215370" cy="3071834"/>
          </a:xfrm>
        </p:grpSpPr>
        <p:sp>
          <p:nvSpPr>
            <p:cNvPr id="84996" name="TextBox 115"/>
            <p:cNvSpPr txBox="1">
              <a:spLocks noChangeArrowheads="1"/>
            </p:cNvSpPr>
            <p:nvPr/>
          </p:nvSpPr>
          <p:spPr bwMode="auto">
            <a:xfrm>
              <a:off x="1428728" y="128586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ACM SIGOPS</a:t>
              </a:r>
            </a:p>
          </p:txBody>
        </p:sp>
        <p:pic>
          <p:nvPicPr>
            <p:cNvPr id="84997" name="图片 116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422621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998" name="TextBox 117"/>
            <p:cNvSpPr txBox="1">
              <a:spLocks noChangeArrowheads="1"/>
            </p:cNvSpPr>
            <p:nvPr/>
          </p:nvSpPr>
          <p:spPr bwMode="auto">
            <a:xfrm>
              <a:off x="1428728" y="168597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每两年（奇数：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1967-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）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4999" name="图片 118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822731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0" name="TextBox 119"/>
            <p:cNvSpPr txBox="1">
              <a:spLocks noChangeArrowheads="1"/>
            </p:cNvSpPr>
            <p:nvPr/>
          </p:nvSpPr>
          <p:spPr bwMode="auto">
            <a:xfrm>
              <a:off x="1428728" y="2071684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~20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论文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5001" name="图片 120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208439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2" name="TextBox 121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ACM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操作系统原理研讨会（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SOSP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5003" name="TextBox 124"/>
            <p:cNvSpPr txBox="1">
              <a:spLocks noChangeArrowheads="1"/>
            </p:cNvSpPr>
            <p:nvPr/>
          </p:nvSpPr>
          <p:spPr bwMode="auto">
            <a:xfrm>
              <a:off x="1428728" y="281458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USENIX</a:t>
              </a:r>
            </a:p>
          </p:txBody>
        </p:sp>
        <p:pic>
          <p:nvPicPr>
            <p:cNvPr id="85004" name="图片 125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95133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5" name="TextBox 126"/>
            <p:cNvSpPr txBox="1">
              <a:spLocks noChangeArrowheads="1"/>
            </p:cNvSpPr>
            <p:nvPr/>
          </p:nvSpPr>
          <p:spPr bwMode="auto">
            <a:xfrm>
              <a:off x="1428728" y="321469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每两年（偶数：</a:t>
              </a:r>
              <a:r>
                <a:rPr kumimoji="0"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1994-</a:t>
              </a:r>
              <a:r>
                <a:rPr kumimoji="0"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，从</a:t>
              </a:r>
              <a:r>
                <a:rPr kumimoji="0"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2021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年开始改成一年一次）</a:t>
              </a:r>
              <a:endParaRPr kumimoji="0"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5006" name="图片 127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35144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7" name="TextBox 128"/>
            <p:cNvSpPr txBox="1">
              <a:spLocks noChangeArrowheads="1"/>
            </p:cNvSpPr>
            <p:nvPr/>
          </p:nvSpPr>
          <p:spPr bwMode="auto">
            <a:xfrm>
              <a:off x="1428728" y="3600400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~20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论文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5008" name="图片 129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73715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9" name="TextBox 130"/>
            <p:cNvSpPr txBox="1">
              <a:spLocks noChangeArrowheads="1"/>
            </p:cNvSpPr>
            <p:nvPr/>
          </p:nvSpPr>
          <p:spPr bwMode="auto">
            <a:xfrm>
              <a:off x="928662" y="245739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USENIX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操作系统设计和实现研讨会（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OSDI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几个值得思考的小问题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每一部手机的硬件是一样的吗？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、内存、地址排布、屏幕大小。。。。</a:t>
            </a:r>
            <a:endParaRPr lang="en-US" altLang="zh-CN" dirty="0"/>
          </a:p>
          <a:p>
            <a:r>
              <a:rPr lang="zh-CN" altLang="en-US" dirty="0"/>
              <a:t>每一个手机上安装的程序是一样的吗？</a:t>
            </a:r>
            <a:endParaRPr lang="en-US" altLang="zh-CN" dirty="0"/>
          </a:p>
          <a:p>
            <a:pPr lvl="1"/>
            <a:r>
              <a:rPr lang="zh-CN" altLang="en-US" dirty="0"/>
              <a:t>抖音、微信、</a:t>
            </a:r>
            <a:r>
              <a:rPr lang="en-US" altLang="zh-CN" dirty="0"/>
              <a:t>B</a:t>
            </a:r>
            <a:r>
              <a:rPr lang="zh-CN" altLang="en-US" dirty="0"/>
              <a:t>站是否为每一款手机开发了一个</a:t>
            </a:r>
            <a:r>
              <a:rPr lang="en-US" altLang="zh-CN" dirty="0"/>
              <a:t>app?</a:t>
            </a:r>
          </a:p>
          <a:p>
            <a:pPr lvl="1"/>
            <a:r>
              <a:rPr lang="zh-CN" altLang="en-US" dirty="0"/>
              <a:t>当你自己设计了一个新的手机，是不是需要联系每个厂商来给你写程序？</a:t>
            </a:r>
            <a:endParaRPr lang="en-US" altLang="zh-CN" dirty="0"/>
          </a:p>
          <a:p>
            <a:r>
              <a:rPr lang="zh-CN" altLang="en-US" dirty="0"/>
              <a:t>为什么程序可以不用考虑硬件的差异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这是如何实现的？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EBC9B-EC1C-4D81-BC9A-FD8204B7A08B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067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There is a saying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 hear, I forget</a:t>
            </a:r>
          </a:p>
          <a:p>
            <a:r>
              <a:rPr lang="en-US" altLang="zh-CN" dirty="0"/>
              <a:t>I see, I remember</a:t>
            </a:r>
          </a:p>
          <a:p>
            <a:r>
              <a:rPr lang="en-US" altLang="zh-CN" dirty="0"/>
              <a:t>I do, I understand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EBC9B-EC1C-4D81-BC9A-FD8204B7A08B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C8BBFC-9D69-4170-9B4C-58A9DB221FC4}"/>
              </a:ext>
            </a:extLst>
          </p:cNvPr>
          <p:cNvSpPr txBox="1"/>
          <p:nvPr/>
        </p:nvSpPr>
        <p:spPr>
          <a:xfrm>
            <a:off x="1403648" y="422108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不闻不若闻之，闻之不若见之，见之不若知之，知之不若行之。学至于行之而止矣。</a:t>
            </a:r>
          </a:p>
          <a:p>
            <a:r>
              <a:rPr lang="en-US" altLang="zh-CN" sz="2400" dirty="0"/>
              <a:t>-----</a:t>
            </a:r>
            <a:r>
              <a:rPr lang="zh-CN" altLang="en-US" sz="2400" dirty="0"/>
              <a:t>摘自</a:t>
            </a:r>
            <a:r>
              <a:rPr lang="en-US" altLang="zh-CN" sz="2400" dirty="0"/>
              <a:t>《</a:t>
            </a:r>
            <a:r>
              <a:rPr lang="zh-CN" altLang="en-US" sz="2400" dirty="0"/>
              <a:t>荀子</a:t>
            </a:r>
            <a:r>
              <a:rPr lang="en-US" altLang="zh-CN" sz="2400" dirty="0"/>
              <a:t>·</a:t>
            </a:r>
            <a:r>
              <a:rPr lang="zh-CN" altLang="en-US" sz="2400" dirty="0"/>
              <a:t>儒效</a:t>
            </a:r>
            <a:r>
              <a:rPr lang="en-US" altLang="zh-CN" sz="2400" dirty="0"/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395215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714625" y="1071563"/>
            <a:ext cx="39290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如何学习操作系统？</a:t>
            </a: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899592" y="1988840"/>
            <a:ext cx="7715250" cy="1738312"/>
            <a:chOff x="928662" y="2071423"/>
            <a:chExt cx="7715304" cy="1737927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2071423"/>
              <a:ext cx="7715304" cy="12221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lvl="1">
                <a:lnSpc>
                  <a:spcPct val="95000"/>
                </a:lnSpc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“天才是1%的灵感加上</a:t>
              </a:r>
              <a:r>
                <a:rPr lang="zh-CN" altLang="en-US" sz="3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99%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的汗水" </a:t>
              </a:r>
            </a:p>
            <a:p>
              <a:pPr>
                <a:lnSpc>
                  <a:spcPct val="95000"/>
                </a:lnSpc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 Thomas Edison </a:t>
              </a: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  <a:defRPr/>
              </a:pP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87046" name="TextBox 14"/>
            <p:cNvSpPr txBox="1">
              <a:spLocks noChangeArrowheads="1"/>
            </p:cNvSpPr>
            <p:nvPr/>
          </p:nvSpPr>
          <p:spPr bwMode="auto">
            <a:xfrm>
              <a:off x="928662" y="3286130"/>
              <a:ext cx="77153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 dirty="0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“困难，最好的和</a:t>
              </a:r>
              <a:r>
                <a:rPr kumimoji="0" lang="zh-CN" altLang="en-US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最有趣</a:t>
              </a:r>
              <a:r>
                <a:rPr kumimoji="0"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的三年级课程！”</a:t>
              </a:r>
              <a:endParaRPr kumimoji="0"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3801"/>
            <a:ext cx="8136903" cy="609039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8" y="2020888"/>
            <a:ext cx="212725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2092325"/>
            <a:ext cx="1997075" cy="28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306638"/>
            <a:ext cx="2205038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2714625" y="1071563"/>
            <a:ext cx="39290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如何学习操作系统？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7F66A0-1EAD-42B5-BCCF-DED688D33F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00" y="1052736"/>
            <a:ext cx="3921900" cy="5229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011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01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D2C38D-DA86-43C3-B988-4D2FFC7C5318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ko-KR" sz="12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0117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060575"/>
            <a:ext cx="7777162" cy="892175"/>
          </a:xfrm>
        </p:spPr>
        <p:txBody>
          <a:bodyPr/>
          <a:lstStyle/>
          <a:p>
            <a:pPr eaLnBrk="1" hangingPunct="1"/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>
              <a:solidFill>
                <a:srgbClr val="993300"/>
              </a:solidFill>
              <a:ea typeface="Gulim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/>
          </p:cNvSpPr>
          <p:nvPr/>
        </p:nvSpPr>
        <p:spPr bwMode="auto">
          <a:xfrm>
            <a:off x="8737600" y="6502400"/>
            <a:ext cx="4064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319BA63-3DBC-43FD-9B22-B073469ECC9B}" type="slidenum">
              <a:rPr kumimoji="0" lang="zh-CN" altLang="en-US" sz="1400">
                <a:solidFill>
                  <a:schemeClr val="tx1"/>
                </a:solidFill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CN" sz="1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60</a:t>
            </a:r>
            <a:r>
              <a:rPr lang="zh-CN" altLang="en-US" dirty="0">
                <a:ea typeface="宋体" panose="02010600030101010101" pitchFamily="2" charset="-122"/>
              </a:rPr>
              <a:t>年前“操作系统”的样子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221088"/>
            <a:ext cx="8236634" cy="1905076"/>
          </a:xfrm>
        </p:spPr>
        <p:txBody>
          <a:bodyPr/>
          <a:lstStyle/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dirty="0">
                <a:ea typeface="宋体" panose="02010600030101010101" pitchFamily="2" charset="-122"/>
              </a:rPr>
              <a:t>Early batch system</a:t>
            </a:r>
            <a:endParaRPr kumimoji="0"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dirty="0">
                <a:ea typeface="宋体" panose="02010600030101010101" pitchFamily="2" charset="-122"/>
              </a:rPr>
              <a:t>bring cards to 1401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dirty="0">
                <a:ea typeface="宋体" panose="02010600030101010101" pitchFamily="2" charset="-122"/>
              </a:rPr>
              <a:t>read cards to tape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dirty="0">
                <a:ea typeface="宋体" panose="02010600030101010101" pitchFamily="2" charset="-122"/>
              </a:rPr>
              <a:t>put tape on 7094 which does computing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dirty="0">
                <a:ea typeface="宋体" panose="02010600030101010101" pitchFamily="2" charset="-122"/>
              </a:rPr>
              <a:t>put tape on 1401 which prints output</a:t>
            </a:r>
            <a:endParaRPr kumimoji="0" lang="en-US" altLang="zh-CN" sz="20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kumimoji="0" lang="en-US" altLang="zh-CN" sz="20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kumimoji="0" lang="zh-CN" altLang="en-US" sz="2000" dirty="0">
              <a:ea typeface="宋体" panose="02010600030101010101" pitchFamily="2" charset="-122"/>
            </a:endParaRPr>
          </a:p>
        </p:txBody>
      </p:sp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125" y="980728"/>
            <a:ext cx="89058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B388EE6-B3BE-488E-A1DD-833247E3385A}"/>
              </a:ext>
            </a:extLst>
          </p:cNvPr>
          <p:cNvSpPr txBox="1"/>
          <p:nvPr/>
        </p:nvSpPr>
        <p:spPr>
          <a:xfrm>
            <a:off x="827584" y="623731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Operating System</a:t>
            </a:r>
            <a:r>
              <a:rPr lang="zh-CN" altLang="en-US" dirty="0"/>
              <a:t>的词根，来自对当时的设备管理者</a:t>
            </a:r>
            <a:r>
              <a:rPr lang="en-US" altLang="zh-CN" dirty="0"/>
              <a:t>Operator</a:t>
            </a:r>
            <a:r>
              <a:rPr lang="zh-CN" altLang="en-US" dirty="0"/>
              <a:t>的称呼</a:t>
            </a:r>
          </a:p>
        </p:txBody>
      </p:sp>
    </p:spTree>
    <p:extLst>
      <p:ext uri="{BB962C8B-B14F-4D97-AF65-F5344CB8AC3E}">
        <p14:creationId xmlns:p14="http://schemas.microsoft.com/office/powerpoint/2010/main" val="39609674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129D5-91F4-4883-8C14-77C28375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50</a:t>
            </a:r>
            <a:r>
              <a:rPr lang="zh-CN" altLang="en-US" dirty="0"/>
              <a:t>年前“操作系统”的样子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8BFF0D-FAF7-4DE5-B11B-5833A6A5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Text Box 17">
            <a:extLst>
              <a:ext uri="{FF2B5EF4-FFF2-40B4-BE49-F238E27FC236}">
                <a16:creationId xmlns:a16="http://schemas.microsoft.com/office/drawing/2014/main" id="{8B6AEEB4-03A5-4F71-8CD1-ADF226DE2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444875"/>
            <a:ext cx="86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87A9EBA3-E167-4059-B603-F2FAC212D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4592638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DBE6C93-4BCB-47E7-9A8F-83F14E72005C}"/>
              </a:ext>
            </a:extLst>
          </p:cNvPr>
          <p:cNvCxnSpPr/>
          <p:nvPr/>
        </p:nvCxnSpPr>
        <p:spPr>
          <a:xfrm>
            <a:off x="1793875" y="3627438"/>
            <a:ext cx="4470400" cy="0"/>
          </a:xfrm>
          <a:prstGeom prst="straightConnector1">
            <a:avLst/>
          </a:prstGeom>
          <a:ln w="1016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968AE86-487D-4F8C-B12B-507F39D3E67C}"/>
              </a:ext>
            </a:extLst>
          </p:cNvPr>
          <p:cNvCxnSpPr/>
          <p:nvPr/>
        </p:nvCxnSpPr>
        <p:spPr>
          <a:xfrm flipV="1">
            <a:off x="2489200" y="3030538"/>
            <a:ext cx="0" cy="544512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9925999-7973-4E1E-8547-EC70A41FC3D1}"/>
              </a:ext>
            </a:extLst>
          </p:cNvPr>
          <p:cNvCxnSpPr/>
          <p:nvPr/>
        </p:nvCxnSpPr>
        <p:spPr>
          <a:xfrm flipV="1">
            <a:off x="2895600" y="3694113"/>
            <a:ext cx="0" cy="871537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3931344-C35B-457C-81F9-41187A187715}"/>
              </a:ext>
            </a:extLst>
          </p:cNvPr>
          <p:cNvCxnSpPr/>
          <p:nvPr/>
        </p:nvCxnSpPr>
        <p:spPr>
          <a:xfrm flipV="1">
            <a:off x="4151313" y="3038475"/>
            <a:ext cx="0" cy="542925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11">
            <a:extLst>
              <a:ext uri="{FF2B5EF4-FFF2-40B4-BE49-F238E27FC236}">
                <a16:creationId xmlns:a16="http://schemas.microsoft.com/office/drawing/2014/main" id="{3B571BCD-829A-447C-A7B2-735DC741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887538"/>
            <a:ext cx="15636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2">
            <a:extLst>
              <a:ext uri="{FF2B5EF4-FFF2-40B4-BE49-F238E27FC236}">
                <a16:creationId xmlns:a16="http://schemas.microsoft.com/office/drawing/2014/main" id="{23992959-8E0F-49C2-8A6B-A61D40F4E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888" y="1976438"/>
            <a:ext cx="5286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ALU</a:t>
            </a:r>
            <a:endParaRPr lang="zh-CN" altLang="en-US" sz="13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8209B590-4BAC-4924-9DFF-839F20389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2368550"/>
            <a:ext cx="6858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ED0A66A3-BEAB-4425-B4D3-DC5D4185D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2720975"/>
            <a:ext cx="8509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高速缓存</a:t>
            </a:r>
          </a:p>
        </p:txBody>
      </p:sp>
      <p:sp>
        <p:nvSpPr>
          <p:cNvPr id="14" name="矩形 16">
            <a:extLst>
              <a:ext uri="{FF2B5EF4-FFF2-40B4-BE49-F238E27FC236}">
                <a16:creationId xmlns:a16="http://schemas.microsoft.com/office/drawing/2014/main" id="{E95F4F99-0DE4-4669-A8CC-3965FE517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2103438"/>
            <a:ext cx="6080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</a:p>
        </p:txBody>
      </p:sp>
      <p:grpSp>
        <p:nvGrpSpPr>
          <p:cNvPr id="15" name="组合 18">
            <a:extLst>
              <a:ext uri="{FF2B5EF4-FFF2-40B4-BE49-F238E27FC236}">
                <a16:creationId xmlns:a16="http://schemas.microsoft.com/office/drawing/2014/main" id="{87DB57F6-37BD-45EF-90EF-057D8C7072FB}"/>
              </a:ext>
            </a:extLst>
          </p:cNvPr>
          <p:cNvGrpSpPr>
            <a:grpSpLocks/>
          </p:cNvGrpSpPr>
          <p:nvPr/>
        </p:nvGrpSpPr>
        <p:grpSpPr bwMode="auto">
          <a:xfrm>
            <a:off x="3703638" y="2584450"/>
            <a:ext cx="893762" cy="485775"/>
            <a:chOff x="7497779" y="2557344"/>
            <a:chExt cx="892996" cy="485244"/>
          </a:xfrm>
        </p:grpSpPr>
        <p:pic>
          <p:nvPicPr>
            <p:cNvPr id="16" name="图片 19">
              <a:extLst>
                <a:ext uri="{FF2B5EF4-FFF2-40B4-BE49-F238E27FC236}">
                  <a16:creationId xmlns:a16="http://schemas.microsoft.com/office/drawing/2014/main" id="{14934972-8858-456C-B4E3-F7B0A541C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779" y="2557344"/>
              <a:ext cx="892996" cy="485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20">
              <a:extLst>
                <a:ext uri="{FF2B5EF4-FFF2-40B4-BE49-F238E27FC236}">
                  <a16:creationId xmlns:a16="http://schemas.microsoft.com/office/drawing/2014/main" id="{043D47F7-E7FD-4A49-B180-F651D7DC8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236" y="2623561"/>
              <a:ext cx="4780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omic Sans MS" panose="030F0702030302020204" pitchFamily="66" charset="0"/>
                </a:rPr>
                <a:t>I/O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28">
            <a:extLst>
              <a:ext uri="{FF2B5EF4-FFF2-40B4-BE49-F238E27FC236}">
                <a16:creationId xmlns:a16="http://schemas.microsoft.com/office/drawing/2014/main" id="{A5BCB5B5-B650-4FB3-8FD1-0FCDCF8EE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6288" y="1844675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CPU</a:t>
            </a:r>
            <a:endParaRPr lang="zh-CN" altLang="en-US" sz="14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38">
            <a:extLst>
              <a:ext uri="{FF2B5EF4-FFF2-40B4-BE49-F238E27FC236}">
                <a16:creationId xmlns:a16="http://schemas.microsoft.com/office/drawing/2014/main" id="{4949F4EE-67C8-4A73-B1E3-064389A5B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4702175"/>
            <a:ext cx="2038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40685EC-A3CB-42AC-A38C-45C2DB220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5" y="5087938"/>
            <a:ext cx="952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起始地址（</a:t>
            </a:r>
            <a:r>
              <a:rPr lang="en-US" altLang="zh-CN" sz="14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14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6C0675B-27C6-4056-BE27-B2AFF333F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4479925"/>
            <a:ext cx="1019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结束</a:t>
            </a:r>
            <a:r>
              <a:rPr lang="zh-CN" altLang="en-US" sz="16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地址</a:t>
            </a:r>
            <a:endParaRPr lang="zh-CN" altLang="en-US" sz="200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35991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129D5-91F4-4883-8C14-77C28375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50</a:t>
            </a:r>
            <a:r>
              <a:rPr lang="zh-CN" altLang="en-US" dirty="0"/>
              <a:t>年前“操作系统”的样子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8BFF0D-FAF7-4DE5-B11B-5833A6A5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5" name="Text Box 17">
            <a:extLst>
              <a:ext uri="{FF2B5EF4-FFF2-40B4-BE49-F238E27FC236}">
                <a16:creationId xmlns:a16="http://schemas.microsoft.com/office/drawing/2014/main" id="{2E1A3A06-5969-4E67-98A3-E4B692C81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443288"/>
            <a:ext cx="863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D82FCCF4-FAE9-4AE3-8E04-0CDC4F853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4256088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8669A68-312C-4AE6-8323-1B8122831291}"/>
              </a:ext>
            </a:extLst>
          </p:cNvPr>
          <p:cNvCxnSpPr/>
          <p:nvPr/>
        </p:nvCxnSpPr>
        <p:spPr>
          <a:xfrm>
            <a:off x="1793875" y="3624263"/>
            <a:ext cx="4470400" cy="0"/>
          </a:xfrm>
          <a:prstGeom prst="straightConnector1">
            <a:avLst/>
          </a:prstGeom>
          <a:ln w="1016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1AB0D51-36D9-4C69-8FC8-6537429EA3AF}"/>
              </a:ext>
            </a:extLst>
          </p:cNvPr>
          <p:cNvCxnSpPr/>
          <p:nvPr/>
        </p:nvCxnSpPr>
        <p:spPr>
          <a:xfrm flipV="1">
            <a:off x="2489200" y="3028950"/>
            <a:ext cx="0" cy="542925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A877761-C782-465E-8B26-B41708FAB38B}"/>
              </a:ext>
            </a:extLst>
          </p:cNvPr>
          <p:cNvCxnSpPr/>
          <p:nvPr/>
        </p:nvCxnSpPr>
        <p:spPr>
          <a:xfrm flipV="1">
            <a:off x="2895600" y="3692525"/>
            <a:ext cx="0" cy="542925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9E63738-1292-47A8-A890-BE6F58DC9E18}"/>
              </a:ext>
            </a:extLst>
          </p:cNvPr>
          <p:cNvCxnSpPr/>
          <p:nvPr/>
        </p:nvCxnSpPr>
        <p:spPr>
          <a:xfrm flipV="1">
            <a:off x="4151313" y="3035300"/>
            <a:ext cx="0" cy="544513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11">
            <a:extLst>
              <a:ext uri="{FF2B5EF4-FFF2-40B4-BE49-F238E27FC236}">
                <a16:creationId xmlns:a16="http://schemas.microsoft.com/office/drawing/2014/main" id="{CD038257-1AA9-48E9-95C2-D17EBF64C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885950"/>
            <a:ext cx="1563688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12">
            <a:extLst>
              <a:ext uri="{FF2B5EF4-FFF2-40B4-BE49-F238E27FC236}">
                <a16:creationId xmlns:a16="http://schemas.microsoft.com/office/drawing/2014/main" id="{8AF10228-59D5-4F7B-8500-0E7D4D6D3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888" y="1974850"/>
            <a:ext cx="5286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ALU</a:t>
            </a:r>
            <a:endParaRPr lang="zh-CN" altLang="en-US" sz="13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13">
            <a:extLst>
              <a:ext uri="{FF2B5EF4-FFF2-40B4-BE49-F238E27FC236}">
                <a16:creationId xmlns:a16="http://schemas.microsoft.com/office/drawing/2014/main" id="{5840DE19-DB29-42E2-B86D-837F2D293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2366963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34" name="矩形 14">
            <a:extLst>
              <a:ext uri="{FF2B5EF4-FFF2-40B4-BE49-F238E27FC236}">
                <a16:creationId xmlns:a16="http://schemas.microsoft.com/office/drawing/2014/main" id="{B3163C7E-76FA-4482-8969-475751C98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2719388"/>
            <a:ext cx="850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高速缓存</a:t>
            </a:r>
          </a:p>
        </p:txBody>
      </p:sp>
      <p:sp>
        <p:nvSpPr>
          <p:cNvPr id="35" name="矩形 16">
            <a:extLst>
              <a:ext uri="{FF2B5EF4-FFF2-40B4-BE49-F238E27FC236}">
                <a16:creationId xmlns:a16="http://schemas.microsoft.com/office/drawing/2014/main" id="{08C9CFD7-255F-45C8-A56D-545378E41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2101850"/>
            <a:ext cx="6080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</a:p>
        </p:txBody>
      </p:sp>
      <p:grpSp>
        <p:nvGrpSpPr>
          <p:cNvPr id="36" name="组合 18">
            <a:extLst>
              <a:ext uri="{FF2B5EF4-FFF2-40B4-BE49-F238E27FC236}">
                <a16:creationId xmlns:a16="http://schemas.microsoft.com/office/drawing/2014/main" id="{27B9BE2B-9628-4BF7-9BF2-6B8177B7E56A}"/>
              </a:ext>
            </a:extLst>
          </p:cNvPr>
          <p:cNvGrpSpPr>
            <a:grpSpLocks/>
          </p:cNvGrpSpPr>
          <p:nvPr/>
        </p:nvGrpSpPr>
        <p:grpSpPr bwMode="auto">
          <a:xfrm>
            <a:off x="3703638" y="2582863"/>
            <a:ext cx="893762" cy="484187"/>
            <a:chOff x="7497779" y="2557344"/>
            <a:chExt cx="892996" cy="485244"/>
          </a:xfrm>
        </p:grpSpPr>
        <p:pic>
          <p:nvPicPr>
            <p:cNvPr id="37" name="图片 19">
              <a:extLst>
                <a:ext uri="{FF2B5EF4-FFF2-40B4-BE49-F238E27FC236}">
                  <a16:creationId xmlns:a16="http://schemas.microsoft.com/office/drawing/2014/main" id="{7B17ADF9-38D4-4B3D-8573-5627B978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779" y="2557344"/>
              <a:ext cx="892996" cy="485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矩形 20">
              <a:extLst>
                <a:ext uri="{FF2B5EF4-FFF2-40B4-BE49-F238E27FC236}">
                  <a16:creationId xmlns:a16="http://schemas.microsoft.com/office/drawing/2014/main" id="{5FAE2F6A-7F5A-4AFE-8DF1-97651E7DB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236" y="2623561"/>
              <a:ext cx="4780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omic Sans MS" panose="030F0702030302020204" pitchFamily="66" charset="0"/>
                </a:rPr>
                <a:t>I/O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28">
            <a:extLst>
              <a:ext uri="{FF2B5EF4-FFF2-40B4-BE49-F238E27FC236}">
                <a16:creationId xmlns:a16="http://schemas.microsoft.com/office/drawing/2014/main" id="{DBBC275E-4035-42B1-9BE4-26D8E4F28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6288" y="1843088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CPU</a:t>
            </a:r>
            <a:endParaRPr lang="zh-CN" altLang="en-US" sz="14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7C9822A-8086-4FEE-83A3-49D3BC0C5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463" y="4260850"/>
            <a:ext cx="2038350" cy="4619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41" name="图片 38">
            <a:extLst>
              <a:ext uri="{FF2B5EF4-FFF2-40B4-BE49-F238E27FC236}">
                <a16:creationId xmlns:a16="http://schemas.microsoft.com/office/drawing/2014/main" id="{337C028B-A50D-4BE3-A2D1-BC2356E6C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4700588"/>
            <a:ext cx="2038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63F0F26-09D0-4297-B2E7-087BDC22D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463" y="5137150"/>
            <a:ext cx="2038350" cy="4619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7BCC0B3-F632-43BF-AB6E-C29171F61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463" y="5575300"/>
            <a:ext cx="2038350" cy="461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CCF6F352-366C-4B20-86BD-24118732B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5" y="5849938"/>
            <a:ext cx="952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起始地址（</a:t>
            </a:r>
            <a:r>
              <a:rPr lang="en-US" altLang="zh-CN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0856A69-AE1A-437C-AB3C-557F05083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4127500"/>
            <a:ext cx="10191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结束</a:t>
            </a:r>
            <a:r>
              <a:rPr lang="zh-CN" altLang="en-US" sz="16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地址</a:t>
            </a:r>
            <a:endParaRPr lang="zh-CN" altLang="en-US" sz="200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CC16146-45A5-4C8C-B83A-1329A249439B}"/>
              </a:ext>
            </a:extLst>
          </p:cNvPr>
          <p:cNvSpPr txBox="1"/>
          <p:nvPr/>
        </p:nvSpPr>
        <p:spPr>
          <a:xfrm>
            <a:off x="6185446" y="1366880"/>
            <a:ext cx="2609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内存增大了数倍，可以同时加载多个以前版本的程序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主频提升了数倍，可以在多个程序间分时复用而不被查觉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66315ED-5E84-4B5B-82D5-8E0EDDAD8DCF}"/>
              </a:ext>
            </a:extLst>
          </p:cNvPr>
          <p:cNvSpPr txBox="1"/>
          <p:nvPr/>
        </p:nvSpPr>
        <p:spPr>
          <a:xfrm>
            <a:off x="5294313" y="5162550"/>
            <a:ext cx="3670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</a:t>
            </a:r>
            <a:r>
              <a:rPr lang="en-US" altLang="zh-CN" dirty="0"/>
              <a:t>Operator</a:t>
            </a:r>
            <a:r>
              <a:rPr lang="zh-CN" altLang="en-US" dirty="0"/>
              <a:t>需要解决程序共存、且相互不要干扰、破坏，尽可能提升资源利用效率的问题</a:t>
            </a:r>
          </a:p>
        </p:txBody>
      </p:sp>
    </p:spTree>
    <p:extLst>
      <p:ext uri="{BB962C8B-B14F-4D97-AF65-F5344CB8AC3E}">
        <p14:creationId xmlns:p14="http://schemas.microsoft.com/office/powerpoint/2010/main" val="21053198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psh3_Print">
      <a:majorFont>
        <a:latin typeface="Times New Roman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3403</Words>
  <Application>Microsoft Office PowerPoint</Application>
  <PresentationFormat>全屏显示(4:3)</PresentationFormat>
  <Paragraphs>645</Paragraphs>
  <Slides>63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80" baseType="lpstr">
      <vt:lpstr>Gulim</vt:lpstr>
      <vt:lpstr>MS PGothic</vt:lpstr>
      <vt:lpstr>楷体_GB2312</vt:lpstr>
      <vt:lpstr>宋体</vt:lpstr>
      <vt:lpstr>微软雅黑</vt:lpstr>
      <vt:lpstr>张海山锐谐体2.0-授权联系：Samtype@QQ.com</vt:lpstr>
      <vt:lpstr>Arial</vt:lpstr>
      <vt:lpstr>Calibri</vt:lpstr>
      <vt:lpstr>Comic Sans MS</vt:lpstr>
      <vt:lpstr>Lucida Sans</vt:lpstr>
      <vt:lpstr>Tahoma</vt:lpstr>
      <vt:lpstr>Times New Roman</vt:lpstr>
      <vt:lpstr>Verdana</vt:lpstr>
      <vt:lpstr>Wingdings</vt:lpstr>
      <vt:lpstr>psh3_Print</vt:lpstr>
      <vt:lpstr>1_Office 主题</vt:lpstr>
      <vt:lpstr>Visio</vt:lpstr>
      <vt:lpstr>Operating System</vt:lpstr>
      <vt:lpstr>什么是操作系统？</vt:lpstr>
      <vt:lpstr>这似乎是一个不用回答的问题</vt:lpstr>
      <vt:lpstr>操作系统的作用是什么？</vt:lpstr>
      <vt:lpstr>从专业开发人员的视角重新审视</vt:lpstr>
      <vt:lpstr>几个值得思考的小问题</vt:lpstr>
      <vt:lpstr>60年前“操作系统”的样子</vt:lpstr>
      <vt:lpstr>50年前“操作系统”的样子</vt:lpstr>
      <vt:lpstr>50年前“操作系统”的样子</vt:lpstr>
      <vt:lpstr>现代化“操作系统”的样子</vt:lpstr>
      <vt:lpstr>PowerPoint 演示文稿</vt:lpstr>
      <vt:lpstr>What happens behind “Hello World”</vt:lpstr>
      <vt:lpstr>写出hello word发生了什么</vt:lpstr>
      <vt:lpstr>Processing steps of OS </vt:lpstr>
      <vt:lpstr>Processing steps of OS (cont.) </vt:lpstr>
      <vt:lpstr>对操作系统的直观感受</vt:lpstr>
      <vt:lpstr>PowerPoint 演示文稿</vt:lpstr>
      <vt:lpstr>Concept of Software</vt:lpstr>
      <vt:lpstr>Role of OS in computer system</vt:lpstr>
      <vt:lpstr>Functions of OS</vt:lpstr>
      <vt:lpstr>Architecture of Minix</vt:lpstr>
      <vt:lpstr>Architecture of Win 2k/XP</vt:lpstr>
      <vt:lpstr>Topics of OS</vt:lpstr>
      <vt:lpstr>Topics of OS (cont.)</vt:lpstr>
      <vt:lpstr>My goals in this course</vt:lpstr>
      <vt:lpstr>What about your goals?</vt:lpstr>
      <vt:lpstr>评分规则</vt:lpstr>
      <vt:lpstr>Teaching books and reference</vt:lpstr>
      <vt:lpstr>Teaching books and reference</vt:lpstr>
      <vt:lpstr>Other reference books</vt:lpstr>
      <vt:lpstr>Overview of OS history</vt:lpstr>
      <vt:lpstr>History of OS: Stone Age</vt:lpstr>
      <vt:lpstr>History of OS: Bronze Age</vt:lpstr>
      <vt:lpstr>History of Operating Systems (1)</vt:lpstr>
      <vt:lpstr>FMS: Bronze Age</vt:lpstr>
      <vt:lpstr>History of OS: Industrial Age</vt:lpstr>
      <vt:lpstr>Multics: seed of modern OS</vt:lpstr>
      <vt:lpstr>Multics: seed of modern OS</vt:lpstr>
      <vt:lpstr>Multics: seed of modern OS</vt:lpstr>
      <vt:lpstr>Ken Thompson: I want to play game</vt:lpstr>
      <vt:lpstr>Ken Thompson</vt:lpstr>
      <vt:lpstr>Unix family: more popular than CN&amp;KN</vt:lpstr>
      <vt:lpstr>Linus Torvalds: Just do it</vt:lpstr>
      <vt:lpstr>Compatible and Soft Engineering</vt:lpstr>
      <vt:lpstr>Compatible and Soft Engineering</vt:lpstr>
      <vt:lpstr>History of OS: Golden Age</vt:lpstr>
      <vt:lpstr>Bill Gates &amp; Microsoft</vt:lpstr>
      <vt:lpstr>Steve Jobs &amp; Macintosh</vt:lpstr>
      <vt:lpstr>Future of OS: Nothing Impossible</vt:lpstr>
      <vt:lpstr>Future of OS: Nothing Impossible</vt:lpstr>
      <vt:lpstr>Future of OS: Nothing Impossible</vt:lpstr>
      <vt:lpstr>Future of OS: Nothing Impossible</vt:lpstr>
      <vt:lpstr>The culture of OS and Computing</vt:lpstr>
      <vt:lpstr>History of OS in CHINA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There is a saying</vt:lpstr>
      <vt:lpstr>PowerPoint 演示文稿</vt:lpstr>
      <vt:lpstr>PowerPoint 演示文稿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2023-08-31T02:39:28Z</dcterms:created>
  <dcterms:modified xsi:type="dcterms:W3CDTF">2023-08-31T02:39:34Z</dcterms:modified>
</cp:coreProperties>
</file>